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67"/>
  </p:notesMasterIdLst>
  <p:handoutMasterIdLst>
    <p:handoutMasterId r:id="rId68"/>
  </p:handoutMasterIdLst>
  <p:sldIdLst>
    <p:sldId id="314" r:id="rId5"/>
    <p:sldId id="346" r:id="rId6"/>
    <p:sldId id="333" r:id="rId7"/>
    <p:sldId id="337" r:id="rId8"/>
    <p:sldId id="393" r:id="rId9"/>
    <p:sldId id="394" r:id="rId10"/>
    <p:sldId id="349" r:id="rId11"/>
    <p:sldId id="395" r:id="rId12"/>
    <p:sldId id="396" r:id="rId13"/>
    <p:sldId id="398" r:id="rId14"/>
    <p:sldId id="397" r:id="rId15"/>
    <p:sldId id="399" r:id="rId16"/>
    <p:sldId id="400" r:id="rId17"/>
    <p:sldId id="373" r:id="rId18"/>
    <p:sldId id="354" r:id="rId19"/>
    <p:sldId id="364" r:id="rId20"/>
    <p:sldId id="401" r:id="rId21"/>
    <p:sldId id="407" r:id="rId22"/>
    <p:sldId id="402" r:id="rId23"/>
    <p:sldId id="403" r:id="rId24"/>
    <p:sldId id="408" r:id="rId25"/>
    <p:sldId id="404" r:id="rId26"/>
    <p:sldId id="405" r:id="rId27"/>
    <p:sldId id="406" r:id="rId28"/>
    <p:sldId id="414" r:id="rId29"/>
    <p:sldId id="409" r:id="rId30"/>
    <p:sldId id="415" r:id="rId31"/>
    <p:sldId id="410" r:id="rId32"/>
    <p:sldId id="412" r:id="rId33"/>
    <p:sldId id="413" r:id="rId34"/>
    <p:sldId id="416" r:id="rId35"/>
    <p:sldId id="417" r:id="rId36"/>
    <p:sldId id="418" r:id="rId37"/>
    <p:sldId id="419" r:id="rId38"/>
    <p:sldId id="420" r:id="rId39"/>
    <p:sldId id="427" r:id="rId40"/>
    <p:sldId id="421" r:id="rId41"/>
    <p:sldId id="422" r:id="rId42"/>
    <p:sldId id="423" r:id="rId43"/>
    <p:sldId id="424" r:id="rId44"/>
    <p:sldId id="425" r:id="rId45"/>
    <p:sldId id="428" r:id="rId46"/>
    <p:sldId id="426" r:id="rId47"/>
    <p:sldId id="429" r:id="rId48"/>
    <p:sldId id="430" r:id="rId49"/>
    <p:sldId id="431" r:id="rId50"/>
    <p:sldId id="432" r:id="rId51"/>
    <p:sldId id="434" r:id="rId52"/>
    <p:sldId id="439" r:id="rId53"/>
    <p:sldId id="435" r:id="rId54"/>
    <p:sldId id="436" r:id="rId55"/>
    <p:sldId id="437" r:id="rId56"/>
    <p:sldId id="438" r:id="rId57"/>
    <p:sldId id="433" r:id="rId58"/>
    <p:sldId id="440" r:id="rId59"/>
    <p:sldId id="443" r:id="rId60"/>
    <p:sldId id="441" r:id="rId61"/>
    <p:sldId id="445" r:id="rId62"/>
    <p:sldId id="351" r:id="rId63"/>
    <p:sldId id="352" r:id="rId64"/>
    <p:sldId id="335" r:id="rId65"/>
    <p:sldId id="332" r:id="rId66"/>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93"/>
            <p14:sldId id="394"/>
            <p14:sldId id="349"/>
            <p14:sldId id="395"/>
            <p14:sldId id="396"/>
            <p14:sldId id="398"/>
            <p14:sldId id="397"/>
            <p14:sldId id="399"/>
            <p14:sldId id="400"/>
            <p14:sldId id="373"/>
            <p14:sldId id="354"/>
            <p14:sldId id="364"/>
            <p14:sldId id="401"/>
            <p14:sldId id="407"/>
            <p14:sldId id="402"/>
            <p14:sldId id="403"/>
            <p14:sldId id="408"/>
            <p14:sldId id="404"/>
            <p14:sldId id="405"/>
            <p14:sldId id="406"/>
            <p14:sldId id="414"/>
            <p14:sldId id="409"/>
            <p14:sldId id="415"/>
            <p14:sldId id="410"/>
            <p14:sldId id="412"/>
            <p14:sldId id="413"/>
            <p14:sldId id="416"/>
            <p14:sldId id="417"/>
            <p14:sldId id="418"/>
            <p14:sldId id="419"/>
            <p14:sldId id="420"/>
            <p14:sldId id="427"/>
            <p14:sldId id="421"/>
            <p14:sldId id="422"/>
            <p14:sldId id="423"/>
            <p14:sldId id="424"/>
            <p14:sldId id="425"/>
            <p14:sldId id="428"/>
            <p14:sldId id="426"/>
            <p14:sldId id="429"/>
            <p14:sldId id="430"/>
            <p14:sldId id="431"/>
            <p14:sldId id="432"/>
            <p14:sldId id="434"/>
            <p14:sldId id="439"/>
            <p14:sldId id="435"/>
            <p14:sldId id="436"/>
            <p14:sldId id="437"/>
            <p14:sldId id="438"/>
            <p14:sldId id="433"/>
            <p14:sldId id="440"/>
            <p14:sldId id="443"/>
            <p14:sldId id="441"/>
            <p14:sldId id="445"/>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04/02/2023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04/02/2023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131766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761616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77123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31798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316004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919510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4075882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246496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500764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2088002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3601343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3554043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157774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349319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621001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1143647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854248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13209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3162546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4260999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426331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33</a:t>
            </a:fld>
            <a:endParaRPr lang="es-ES" noProof="0" dirty="0"/>
          </a:p>
        </p:txBody>
      </p:sp>
    </p:spTree>
    <p:extLst>
      <p:ext uri="{BB962C8B-B14F-4D97-AF65-F5344CB8AC3E}">
        <p14:creationId xmlns:p14="http://schemas.microsoft.com/office/powerpoint/2010/main" val="4125385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34</a:t>
            </a:fld>
            <a:endParaRPr lang="es-ES" noProof="0" dirty="0"/>
          </a:p>
        </p:txBody>
      </p:sp>
    </p:spTree>
    <p:extLst>
      <p:ext uri="{BB962C8B-B14F-4D97-AF65-F5344CB8AC3E}">
        <p14:creationId xmlns:p14="http://schemas.microsoft.com/office/powerpoint/2010/main" val="3475747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35</a:t>
            </a:fld>
            <a:endParaRPr lang="es-ES" noProof="0" dirty="0"/>
          </a:p>
        </p:txBody>
      </p:sp>
    </p:spTree>
    <p:extLst>
      <p:ext uri="{BB962C8B-B14F-4D97-AF65-F5344CB8AC3E}">
        <p14:creationId xmlns:p14="http://schemas.microsoft.com/office/powerpoint/2010/main" val="2144033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36</a:t>
            </a:fld>
            <a:endParaRPr lang="es-ES" noProof="0" dirty="0"/>
          </a:p>
        </p:txBody>
      </p:sp>
    </p:spTree>
    <p:extLst>
      <p:ext uri="{BB962C8B-B14F-4D97-AF65-F5344CB8AC3E}">
        <p14:creationId xmlns:p14="http://schemas.microsoft.com/office/powerpoint/2010/main" val="4043480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37</a:t>
            </a:fld>
            <a:endParaRPr lang="es-ES" noProof="0" dirty="0"/>
          </a:p>
        </p:txBody>
      </p:sp>
    </p:spTree>
    <p:extLst>
      <p:ext uri="{BB962C8B-B14F-4D97-AF65-F5344CB8AC3E}">
        <p14:creationId xmlns:p14="http://schemas.microsoft.com/office/powerpoint/2010/main" val="2274450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38</a:t>
            </a:fld>
            <a:endParaRPr lang="es-ES" noProof="0" dirty="0"/>
          </a:p>
        </p:txBody>
      </p:sp>
    </p:spTree>
    <p:extLst>
      <p:ext uri="{BB962C8B-B14F-4D97-AF65-F5344CB8AC3E}">
        <p14:creationId xmlns:p14="http://schemas.microsoft.com/office/powerpoint/2010/main" val="1059709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39</a:t>
            </a:fld>
            <a:endParaRPr lang="es-ES" noProof="0" dirty="0"/>
          </a:p>
        </p:txBody>
      </p:sp>
    </p:spTree>
    <p:extLst>
      <p:ext uri="{BB962C8B-B14F-4D97-AF65-F5344CB8AC3E}">
        <p14:creationId xmlns:p14="http://schemas.microsoft.com/office/powerpoint/2010/main" val="3907881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40</a:t>
            </a:fld>
            <a:endParaRPr lang="es-ES" noProof="0" dirty="0"/>
          </a:p>
        </p:txBody>
      </p:sp>
    </p:spTree>
    <p:extLst>
      <p:ext uri="{BB962C8B-B14F-4D97-AF65-F5344CB8AC3E}">
        <p14:creationId xmlns:p14="http://schemas.microsoft.com/office/powerpoint/2010/main" val="3560751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41</a:t>
            </a:fld>
            <a:endParaRPr lang="es-ES" noProof="0" dirty="0"/>
          </a:p>
        </p:txBody>
      </p:sp>
    </p:spTree>
    <p:extLst>
      <p:ext uri="{BB962C8B-B14F-4D97-AF65-F5344CB8AC3E}">
        <p14:creationId xmlns:p14="http://schemas.microsoft.com/office/powerpoint/2010/main" val="2710603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42</a:t>
            </a:fld>
            <a:endParaRPr lang="es-ES" noProof="0" dirty="0"/>
          </a:p>
        </p:txBody>
      </p:sp>
    </p:spTree>
    <p:extLst>
      <p:ext uri="{BB962C8B-B14F-4D97-AF65-F5344CB8AC3E}">
        <p14:creationId xmlns:p14="http://schemas.microsoft.com/office/powerpoint/2010/main" val="84143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43</a:t>
            </a:fld>
            <a:endParaRPr lang="es-ES" noProof="0" dirty="0"/>
          </a:p>
        </p:txBody>
      </p:sp>
    </p:spTree>
    <p:extLst>
      <p:ext uri="{BB962C8B-B14F-4D97-AF65-F5344CB8AC3E}">
        <p14:creationId xmlns:p14="http://schemas.microsoft.com/office/powerpoint/2010/main" val="31893397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44</a:t>
            </a:fld>
            <a:endParaRPr lang="es-ES" noProof="0" dirty="0"/>
          </a:p>
        </p:txBody>
      </p:sp>
    </p:spTree>
    <p:extLst>
      <p:ext uri="{BB962C8B-B14F-4D97-AF65-F5344CB8AC3E}">
        <p14:creationId xmlns:p14="http://schemas.microsoft.com/office/powerpoint/2010/main" val="3318400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45</a:t>
            </a:fld>
            <a:endParaRPr lang="es-ES" noProof="0" dirty="0"/>
          </a:p>
        </p:txBody>
      </p:sp>
    </p:spTree>
    <p:extLst>
      <p:ext uri="{BB962C8B-B14F-4D97-AF65-F5344CB8AC3E}">
        <p14:creationId xmlns:p14="http://schemas.microsoft.com/office/powerpoint/2010/main" val="399727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46</a:t>
            </a:fld>
            <a:endParaRPr lang="es-ES" noProof="0" dirty="0"/>
          </a:p>
        </p:txBody>
      </p:sp>
    </p:spTree>
    <p:extLst>
      <p:ext uri="{BB962C8B-B14F-4D97-AF65-F5344CB8AC3E}">
        <p14:creationId xmlns:p14="http://schemas.microsoft.com/office/powerpoint/2010/main" val="478460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47</a:t>
            </a:fld>
            <a:endParaRPr lang="es-ES" noProof="0" dirty="0"/>
          </a:p>
        </p:txBody>
      </p:sp>
    </p:spTree>
    <p:extLst>
      <p:ext uri="{BB962C8B-B14F-4D97-AF65-F5344CB8AC3E}">
        <p14:creationId xmlns:p14="http://schemas.microsoft.com/office/powerpoint/2010/main" val="2940152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48</a:t>
            </a:fld>
            <a:endParaRPr lang="es-ES" noProof="0" dirty="0"/>
          </a:p>
        </p:txBody>
      </p:sp>
    </p:spTree>
    <p:extLst>
      <p:ext uri="{BB962C8B-B14F-4D97-AF65-F5344CB8AC3E}">
        <p14:creationId xmlns:p14="http://schemas.microsoft.com/office/powerpoint/2010/main" val="85828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49</a:t>
            </a:fld>
            <a:endParaRPr lang="es-ES" noProof="0" dirty="0"/>
          </a:p>
        </p:txBody>
      </p:sp>
    </p:spTree>
    <p:extLst>
      <p:ext uri="{BB962C8B-B14F-4D97-AF65-F5344CB8AC3E}">
        <p14:creationId xmlns:p14="http://schemas.microsoft.com/office/powerpoint/2010/main" val="77172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3507145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50</a:t>
            </a:fld>
            <a:endParaRPr lang="es-ES" noProof="0" dirty="0"/>
          </a:p>
        </p:txBody>
      </p:sp>
    </p:spTree>
    <p:extLst>
      <p:ext uri="{BB962C8B-B14F-4D97-AF65-F5344CB8AC3E}">
        <p14:creationId xmlns:p14="http://schemas.microsoft.com/office/powerpoint/2010/main" val="1539344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51</a:t>
            </a:fld>
            <a:endParaRPr lang="es-ES" noProof="0" dirty="0"/>
          </a:p>
        </p:txBody>
      </p:sp>
    </p:spTree>
    <p:extLst>
      <p:ext uri="{BB962C8B-B14F-4D97-AF65-F5344CB8AC3E}">
        <p14:creationId xmlns:p14="http://schemas.microsoft.com/office/powerpoint/2010/main" val="2774736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52</a:t>
            </a:fld>
            <a:endParaRPr lang="es-ES" noProof="0" dirty="0"/>
          </a:p>
        </p:txBody>
      </p:sp>
    </p:spTree>
    <p:extLst>
      <p:ext uri="{BB962C8B-B14F-4D97-AF65-F5344CB8AC3E}">
        <p14:creationId xmlns:p14="http://schemas.microsoft.com/office/powerpoint/2010/main" val="36986695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53</a:t>
            </a:fld>
            <a:endParaRPr lang="es-ES" noProof="0" dirty="0"/>
          </a:p>
        </p:txBody>
      </p:sp>
    </p:spTree>
    <p:extLst>
      <p:ext uri="{BB962C8B-B14F-4D97-AF65-F5344CB8AC3E}">
        <p14:creationId xmlns:p14="http://schemas.microsoft.com/office/powerpoint/2010/main" val="10804905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54</a:t>
            </a:fld>
            <a:endParaRPr lang="es-ES" noProof="0" dirty="0"/>
          </a:p>
        </p:txBody>
      </p:sp>
    </p:spTree>
    <p:extLst>
      <p:ext uri="{BB962C8B-B14F-4D97-AF65-F5344CB8AC3E}">
        <p14:creationId xmlns:p14="http://schemas.microsoft.com/office/powerpoint/2010/main" val="467011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55</a:t>
            </a:fld>
            <a:endParaRPr lang="es-ES" noProof="0" dirty="0"/>
          </a:p>
        </p:txBody>
      </p:sp>
    </p:spTree>
    <p:extLst>
      <p:ext uri="{BB962C8B-B14F-4D97-AF65-F5344CB8AC3E}">
        <p14:creationId xmlns:p14="http://schemas.microsoft.com/office/powerpoint/2010/main" val="2352722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56</a:t>
            </a:fld>
            <a:endParaRPr lang="es-ES" noProof="0" dirty="0"/>
          </a:p>
        </p:txBody>
      </p:sp>
    </p:spTree>
    <p:extLst>
      <p:ext uri="{BB962C8B-B14F-4D97-AF65-F5344CB8AC3E}">
        <p14:creationId xmlns:p14="http://schemas.microsoft.com/office/powerpoint/2010/main" val="23871418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57</a:t>
            </a:fld>
            <a:endParaRPr lang="es-ES" noProof="0" dirty="0"/>
          </a:p>
        </p:txBody>
      </p:sp>
    </p:spTree>
    <p:extLst>
      <p:ext uri="{BB962C8B-B14F-4D97-AF65-F5344CB8AC3E}">
        <p14:creationId xmlns:p14="http://schemas.microsoft.com/office/powerpoint/2010/main" val="13414115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58</a:t>
            </a:fld>
            <a:endParaRPr lang="es-ES" noProof="0" dirty="0"/>
          </a:p>
        </p:txBody>
      </p:sp>
    </p:spTree>
    <p:extLst>
      <p:ext uri="{BB962C8B-B14F-4D97-AF65-F5344CB8AC3E}">
        <p14:creationId xmlns:p14="http://schemas.microsoft.com/office/powerpoint/2010/main" val="2486970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59</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0016793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60</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61</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62</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4092247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261795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04/02/2023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04/02/2023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04/02/2023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04/02/2023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04/02/2023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04/02/2023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04/02/2023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04/02/2023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04/02/2023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04/02/2023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04/02/2023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04/02/2023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sv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900940" y="2850637"/>
            <a:ext cx="10390120" cy="1156726"/>
          </a:xfrm>
        </p:spPr>
        <p:txBody>
          <a:bodyPr anchor="t" anchorCtr="0">
            <a:noAutofit/>
          </a:bodyPr>
          <a:lstStyle/>
          <a:p>
            <a:pPr algn="ctr"/>
            <a:r>
              <a:rPr lang="es-CO" sz="3600" b="1" dirty="0">
                <a:effectLst/>
                <a:latin typeface="Segoe UI" panose="020B0502040204020203" pitchFamily="34" charset="0"/>
                <a:ea typeface="Calibri" panose="020F0502020204030204" pitchFamily="34" charset="0"/>
                <a:cs typeface="Segoe UI" panose="020B0502040204020203" pitchFamily="34" charset="0"/>
              </a:rPr>
              <a:t>Catálogo nacional de estaciones</a:t>
            </a:r>
            <a:r>
              <a:rPr lang="es-CO" sz="3600" dirty="0">
                <a:effectLst/>
                <a:latin typeface="Segoe UI" panose="020B0502040204020203" pitchFamily="34" charset="0"/>
                <a:ea typeface="Calibri" panose="020F0502020204030204" pitchFamily="34" charset="0"/>
                <a:cs typeface="Segoe UI" panose="020B0502040204020203" pitchFamily="34" charset="0"/>
              </a:rPr>
              <a:t> - CNE y selección de estaciones para la </a:t>
            </a:r>
            <a:r>
              <a:rPr lang="es-CO" sz="3600" b="1" dirty="0">
                <a:effectLst/>
                <a:latin typeface="Segoe UI" panose="020B0502040204020203" pitchFamily="34" charset="0"/>
                <a:ea typeface="Calibri" panose="020F0502020204030204" pitchFamily="34" charset="0"/>
                <a:cs typeface="Segoe UI" panose="020B0502040204020203" pitchFamily="34" charset="0"/>
              </a:rPr>
              <a:t>zona de estudio</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5463">
        <p:fade/>
      </p:transition>
    </mc:Choice>
    <mc:Fallback>
      <p:transition spd="med" advTm="546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B90361-C083-071F-088F-BE3E0AAAC097}"/>
              </a:ext>
            </a:extLst>
          </p:cNvPr>
          <p:cNvSpPr/>
          <p:nvPr/>
        </p:nvSpPr>
        <p:spPr>
          <a:xfrm>
            <a:off x="1011000" y="251014"/>
            <a:ext cx="10170000" cy="63918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 name="Picture 3">
            <a:extLst>
              <a:ext uri="{FF2B5EF4-FFF2-40B4-BE49-F238E27FC236}">
                <a16:creationId xmlns:a16="http://schemas.microsoft.com/office/drawing/2014/main" id="{58CA8E1A-6A6C-8EA4-572E-A0BDCC265873}"/>
              </a:ext>
            </a:extLst>
          </p:cNvPr>
          <p:cNvPicPr>
            <a:picLocks noChangeAspect="1"/>
          </p:cNvPicPr>
          <p:nvPr/>
        </p:nvPicPr>
        <p:blipFill rotWithShape="1">
          <a:blip r:embed="rId3"/>
          <a:srcRect b="11111"/>
          <a:stretch/>
        </p:blipFill>
        <p:spPr>
          <a:xfrm>
            <a:off x="1056000" y="286595"/>
            <a:ext cx="10080000" cy="6284810"/>
          </a:xfrm>
          <a:prstGeom prst="rect">
            <a:avLst/>
          </a:prstGeom>
        </p:spPr>
      </p:pic>
      <p:sp>
        <p:nvSpPr>
          <p:cNvPr id="8" name="Title 1">
            <a:extLst>
              <a:ext uri="{FF2B5EF4-FFF2-40B4-BE49-F238E27FC236}">
                <a16:creationId xmlns:a16="http://schemas.microsoft.com/office/drawing/2014/main" id="{DB5794EB-B408-1546-B028-5543B7B41635}"/>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Observaciones</a:t>
            </a:r>
            <a:r>
              <a:rPr lang="es-CO" sz="3200" dirty="0">
                <a:latin typeface="Segoe UI" panose="020B0502040204020203" pitchFamily="34" charset="0"/>
                <a:ea typeface="Calibri" panose="020F0502020204030204" pitchFamily="34" charset="0"/>
                <a:cs typeface="Segoe UI" panose="020B0502040204020203" pitchFamily="34" charset="0"/>
              </a:rPr>
              <a:t> por Categorías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686119"/>
      </p:ext>
    </p:extLst>
  </p:cSld>
  <p:clrMapOvr>
    <a:masterClrMapping/>
  </p:clrMapOvr>
  <mc:AlternateContent xmlns:mc="http://schemas.openxmlformats.org/markup-compatibility/2006">
    <mc:Choice xmlns:p14="http://schemas.microsoft.com/office/powerpoint/2010/main" Requires="p14">
      <p:transition spd="med" p14:dur="700" advTm="9757">
        <p:fade/>
      </p:transition>
    </mc:Choice>
    <mc:Fallback>
      <p:transition spd="med" advTm="975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292614-7C8A-160A-267C-EC3648F90E70}"/>
              </a:ext>
            </a:extLst>
          </p:cNvPr>
          <p:cNvSpPr/>
          <p:nvPr/>
        </p:nvSpPr>
        <p:spPr>
          <a:xfrm>
            <a:off x="1011000" y="259979"/>
            <a:ext cx="10170000" cy="59691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oup 11">
            <a:extLst>
              <a:ext uri="{FF2B5EF4-FFF2-40B4-BE49-F238E27FC236}">
                <a16:creationId xmlns:a16="http://schemas.microsoft.com/office/drawing/2014/main" id="{9CA0C6F4-C0B0-4762-FEC6-667F5087FCB0}"/>
              </a:ext>
            </a:extLst>
          </p:cNvPr>
          <p:cNvGrpSpPr/>
          <p:nvPr/>
        </p:nvGrpSpPr>
        <p:grpSpPr>
          <a:xfrm>
            <a:off x="1056000" y="285476"/>
            <a:ext cx="10080000" cy="5898780"/>
            <a:chOff x="1056000" y="285476"/>
            <a:chExt cx="10080000" cy="5898780"/>
          </a:xfrm>
        </p:grpSpPr>
        <p:pic>
          <p:nvPicPr>
            <p:cNvPr id="4" name="Picture 3">
              <a:extLst>
                <a:ext uri="{FF2B5EF4-FFF2-40B4-BE49-F238E27FC236}">
                  <a16:creationId xmlns:a16="http://schemas.microsoft.com/office/drawing/2014/main" id="{0E32C8FE-CBA3-F2D8-2CCB-BCFDB01144C7}"/>
                </a:ext>
              </a:extLst>
            </p:cNvPr>
            <p:cNvPicPr>
              <a:picLocks noChangeAspect="1"/>
            </p:cNvPicPr>
            <p:nvPr/>
          </p:nvPicPr>
          <p:blipFill>
            <a:blip r:embed="rId3"/>
            <a:stretch>
              <a:fillRect/>
            </a:stretch>
          </p:blipFill>
          <p:spPr>
            <a:xfrm>
              <a:off x="1056000" y="673743"/>
              <a:ext cx="10080000" cy="5510513"/>
            </a:xfrm>
            <a:prstGeom prst="rect">
              <a:avLst/>
            </a:prstGeom>
          </p:spPr>
        </p:pic>
        <p:pic>
          <p:nvPicPr>
            <p:cNvPr id="9" name="Picture 8">
              <a:extLst>
                <a:ext uri="{FF2B5EF4-FFF2-40B4-BE49-F238E27FC236}">
                  <a16:creationId xmlns:a16="http://schemas.microsoft.com/office/drawing/2014/main" id="{84F8C6FD-6036-082D-272E-B833592350FD}"/>
                </a:ext>
              </a:extLst>
            </p:cNvPr>
            <p:cNvPicPr>
              <a:picLocks noChangeAspect="1"/>
            </p:cNvPicPr>
            <p:nvPr/>
          </p:nvPicPr>
          <p:blipFill>
            <a:blip r:embed="rId4"/>
            <a:stretch>
              <a:fillRect/>
            </a:stretch>
          </p:blipFill>
          <p:spPr>
            <a:xfrm>
              <a:off x="1066800" y="285476"/>
              <a:ext cx="10062000" cy="432509"/>
            </a:xfrm>
            <a:prstGeom prst="rect">
              <a:avLst/>
            </a:prstGeom>
          </p:spPr>
        </p:pic>
      </p:grpSp>
      <p:sp>
        <p:nvSpPr>
          <p:cNvPr id="10" name="Title 1">
            <a:extLst>
              <a:ext uri="{FF2B5EF4-FFF2-40B4-BE49-F238E27FC236}">
                <a16:creationId xmlns:a16="http://schemas.microsoft.com/office/drawing/2014/main" id="{7C0D338A-9879-9D43-CF24-3184B83A80DE}"/>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Observaciones</a:t>
            </a:r>
            <a:r>
              <a:rPr lang="es-CO" sz="3200" dirty="0">
                <a:latin typeface="Segoe UI" panose="020B0502040204020203" pitchFamily="34" charset="0"/>
                <a:ea typeface="Calibri" panose="020F0502020204030204" pitchFamily="34" charset="0"/>
                <a:cs typeface="Segoe UI" panose="020B0502040204020203" pitchFamily="34" charset="0"/>
              </a:rPr>
              <a:t> por Categorías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9664526"/>
      </p:ext>
    </p:extLst>
  </p:cSld>
  <p:clrMapOvr>
    <a:masterClrMapping/>
  </p:clrMapOvr>
  <mc:AlternateContent xmlns:mc="http://schemas.openxmlformats.org/markup-compatibility/2006">
    <mc:Choice xmlns:p14="http://schemas.microsoft.com/office/powerpoint/2010/main" Requires="p14">
      <p:transition spd="med" p14:dur="700" advTm="6537">
        <p:fade/>
      </p:transition>
    </mc:Choice>
    <mc:Fallback>
      <p:transition spd="med" advTm="6537">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E12AC09-BC83-43FE-6487-09C8C5D6E54D}"/>
              </a:ext>
            </a:extLst>
          </p:cNvPr>
          <p:cNvSpPr/>
          <p:nvPr/>
        </p:nvSpPr>
        <p:spPr>
          <a:xfrm>
            <a:off x="1011000" y="1615440"/>
            <a:ext cx="10170000" cy="36346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0" name="Group 9">
            <a:extLst>
              <a:ext uri="{FF2B5EF4-FFF2-40B4-BE49-F238E27FC236}">
                <a16:creationId xmlns:a16="http://schemas.microsoft.com/office/drawing/2014/main" id="{184A7279-1799-87B8-B7F4-EDB9439CBDB3}"/>
              </a:ext>
            </a:extLst>
          </p:cNvPr>
          <p:cNvGrpSpPr/>
          <p:nvPr/>
        </p:nvGrpSpPr>
        <p:grpSpPr>
          <a:xfrm>
            <a:off x="1056000" y="1638431"/>
            <a:ext cx="10080000" cy="3581138"/>
            <a:chOff x="1056000" y="1436097"/>
            <a:chExt cx="10080000" cy="3581138"/>
          </a:xfrm>
        </p:grpSpPr>
        <p:pic>
          <p:nvPicPr>
            <p:cNvPr id="9" name="Picture 8">
              <a:extLst>
                <a:ext uri="{FF2B5EF4-FFF2-40B4-BE49-F238E27FC236}">
                  <a16:creationId xmlns:a16="http://schemas.microsoft.com/office/drawing/2014/main" id="{84F8C6FD-6036-082D-272E-B833592350FD}"/>
                </a:ext>
              </a:extLst>
            </p:cNvPr>
            <p:cNvPicPr>
              <a:picLocks noChangeAspect="1"/>
            </p:cNvPicPr>
            <p:nvPr/>
          </p:nvPicPr>
          <p:blipFill>
            <a:blip r:embed="rId3"/>
            <a:stretch>
              <a:fillRect/>
            </a:stretch>
          </p:blipFill>
          <p:spPr>
            <a:xfrm>
              <a:off x="1071240" y="1436097"/>
              <a:ext cx="10054800" cy="432199"/>
            </a:xfrm>
            <a:prstGeom prst="rect">
              <a:avLst/>
            </a:prstGeom>
          </p:spPr>
        </p:pic>
        <p:pic>
          <p:nvPicPr>
            <p:cNvPr id="6" name="Picture 5">
              <a:extLst>
                <a:ext uri="{FF2B5EF4-FFF2-40B4-BE49-F238E27FC236}">
                  <a16:creationId xmlns:a16="http://schemas.microsoft.com/office/drawing/2014/main" id="{FCE3BF40-761F-AA60-AC09-63F7F6F8EA9C}"/>
                </a:ext>
              </a:extLst>
            </p:cNvPr>
            <p:cNvPicPr>
              <a:picLocks noChangeAspect="1"/>
            </p:cNvPicPr>
            <p:nvPr/>
          </p:nvPicPr>
          <p:blipFill>
            <a:blip r:embed="rId4"/>
            <a:stretch>
              <a:fillRect/>
            </a:stretch>
          </p:blipFill>
          <p:spPr>
            <a:xfrm>
              <a:off x="1056000" y="1840764"/>
              <a:ext cx="10080000" cy="3176471"/>
            </a:xfrm>
            <a:prstGeom prst="rect">
              <a:avLst/>
            </a:prstGeom>
          </p:spPr>
        </p:pic>
      </p:grpSp>
      <p:sp>
        <p:nvSpPr>
          <p:cNvPr id="7" name="Title 1">
            <a:extLst>
              <a:ext uri="{FF2B5EF4-FFF2-40B4-BE49-F238E27FC236}">
                <a16:creationId xmlns:a16="http://schemas.microsoft.com/office/drawing/2014/main" id="{F8F21991-4E3C-C0EE-2E86-C8E526F13BE1}"/>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Observaciones</a:t>
            </a:r>
            <a:r>
              <a:rPr lang="es-CO" sz="3200" dirty="0">
                <a:latin typeface="Segoe UI" panose="020B0502040204020203" pitchFamily="34" charset="0"/>
                <a:ea typeface="Calibri" panose="020F0502020204030204" pitchFamily="34" charset="0"/>
                <a:cs typeface="Segoe UI" panose="020B0502040204020203" pitchFamily="34" charset="0"/>
              </a:rPr>
              <a:t> por Categorías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7654558"/>
      </p:ext>
    </p:extLst>
  </p:cSld>
  <p:clrMapOvr>
    <a:masterClrMapping/>
  </p:clrMapOvr>
  <mc:AlternateContent xmlns:mc="http://schemas.openxmlformats.org/markup-compatibility/2006">
    <mc:Choice xmlns:p14="http://schemas.microsoft.com/office/powerpoint/2010/main" Requires="p14">
      <p:transition spd="med" p14:dur="700" advTm="9497">
        <p:fade/>
      </p:transition>
    </mc:Choice>
    <mc:Fallback>
      <p:transition spd="med" advTm="9497">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F21991-4E3C-C0EE-2E86-C8E526F13BE1}"/>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Estado</a:t>
            </a:r>
            <a:r>
              <a:rPr lang="es-CO" sz="3200" dirty="0">
                <a:latin typeface="Segoe UI" panose="020B0502040204020203" pitchFamily="34" charset="0"/>
                <a:ea typeface="Calibri" panose="020F0502020204030204" pitchFamily="34" charset="0"/>
                <a:cs typeface="Segoe UI" panose="020B0502040204020203" pitchFamily="34" charset="0"/>
              </a:rPr>
              <a:t> y </a:t>
            </a:r>
            <a:r>
              <a:rPr lang="es-CO" sz="3200" b="1" dirty="0">
                <a:latin typeface="Segoe UI" panose="020B0502040204020203" pitchFamily="34" charset="0"/>
                <a:ea typeface="Calibri" panose="020F0502020204030204" pitchFamily="34" charset="0"/>
                <a:cs typeface="Segoe UI" panose="020B0502040204020203" pitchFamily="34" charset="0"/>
              </a:rPr>
              <a:t>tecnología</a:t>
            </a:r>
            <a:endParaRPr lang="en-US" sz="3200"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4D1A6AA-9D3D-36E4-A4F8-4E6B5E2FE498}"/>
              </a:ext>
            </a:extLst>
          </p:cNvPr>
          <p:cNvPicPr>
            <a:picLocks noChangeAspect="1"/>
          </p:cNvPicPr>
          <p:nvPr/>
        </p:nvPicPr>
        <p:blipFill>
          <a:blip r:embed="rId3"/>
          <a:stretch>
            <a:fillRect/>
          </a:stretch>
        </p:blipFill>
        <p:spPr>
          <a:xfrm>
            <a:off x="876000" y="801829"/>
            <a:ext cx="10440000" cy="2071623"/>
          </a:xfrm>
          <a:prstGeom prst="rect">
            <a:avLst/>
          </a:prstGeom>
        </p:spPr>
      </p:pic>
      <p:pic>
        <p:nvPicPr>
          <p:cNvPr id="6" name="Picture 5">
            <a:extLst>
              <a:ext uri="{FF2B5EF4-FFF2-40B4-BE49-F238E27FC236}">
                <a16:creationId xmlns:a16="http://schemas.microsoft.com/office/drawing/2014/main" id="{513C40AF-CF3E-2E70-9D14-EC21279F08C8}"/>
              </a:ext>
            </a:extLst>
          </p:cNvPr>
          <p:cNvPicPr>
            <a:picLocks noChangeAspect="1"/>
          </p:cNvPicPr>
          <p:nvPr/>
        </p:nvPicPr>
        <p:blipFill>
          <a:blip r:embed="rId4"/>
          <a:stretch>
            <a:fillRect/>
          </a:stretch>
        </p:blipFill>
        <p:spPr>
          <a:xfrm>
            <a:off x="876000" y="3193613"/>
            <a:ext cx="10440000" cy="2830910"/>
          </a:xfrm>
          <a:prstGeom prst="rect">
            <a:avLst/>
          </a:prstGeom>
        </p:spPr>
      </p:pic>
    </p:spTree>
    <p:extLst>
      <p:ext uri="{BB962C8B-B14F-4D97-AF65-F5344CB8AC3E}">
        <p14:creationId xmlns:p14="http://schemas.microsoft.com/office/powerpoint/2010/main" val="1107371620"/>
      </p:ext>
    </p:extLst>
  </p:cSld>
  <p:clrMapOvr>
    <a:masterClrMapping/>
  </p:clrMapOvr>
  <mc:AlternateContent xmlns:mc="http://schemas.openxmlformats.org/markup-compatibility/2006">
    <mc:Choice xmlns:p14="http://schemas.microsoft.com/office/powerpoint/2010/main" Requires="p14">
      <p:transition spd="med" p14:dur="700" advTm="9700">
        <p:fade/>
      </p:transition>
    </mc:Choice>
    <mc:Fallback>
      <p:transition spd="med" advTm="97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0329999"/>
      </p:ext>
    </p:extLst>
  </p:cSld>
  <p:clrMapOvr>
    <a:masterClrMapping/>
  </p:clrMapOvr>
  <mc:AlternateContent xmlns:mc="http://schemas.openxmlformats.org/markup-compatibility/2006">
    <mc:Choice xmlns:p14="http://schemas.microsoft.com/office/powerpoint/2010/main" Requires="p14">
      <p:transition spd="med" p14:dur="700" advTm="4838">
        <p:fade/>
      </p:transition>
    </mc:Choice>
    <mc:Fallback>
      <p:transition spd="med" advTm="483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32F56491-CF6F-2195-4A5A-9C2F9D71A0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48" y="137848"/>
            <a:ext cx="11059503" cy="658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mc:Choice xmlns:p14="http://schemas.microsoft.com/office/powerpoint/2010/main" Requires="p14">
      <p:transition spd="med" p14:dur="700" advTm="13512">
        <p:fade/>
      </p:transition>
    </mc:Choice>
    <mc:Fallback>
      <p:transition spd="med" advTm="1351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25033037-8C23-6E0D-A751-03309E66C1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7" r="735"/>
          <a:stretch/>
        </p:blipFill>
        <p:spPr bwMode="auto">
          <a:xfrm>
            <a:off x="0" y="0"/>
            <a:ext cx="12192000" cy="692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28189"/>
      </p:ext>
    </p:extLst>
  </p:cSld>
  <p:clrMapOvr>
    <a:masterClrMapping/>
  </p:clrMapOvr>
  <mc:AlternateContent xmlns:mc="http://schemas.openxmlformats.org/markup-compatibility/2006">
    <mc:Choice xmlns:p14="http://schemas.microsoft.com/office/powerpoint/2010/main" Requires="p14">
      <p:transition spd="med" p14:dur="700" advTm="13367">
        <p:fade/>
      </p:transition>
    </mc:Choice>
    <mc:Fallback>
      <p:transition spd="med" advTm="13367">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A665899F-8431-2802-639E-2FD919910B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 r="66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67110"/>
      </p:ext>
    </p:extLst>
  </p:cSld>
  <p:clrMapOvr>
    <a:masterClrMapping/>
  </p:clrMapOvr>
  <mc:AlternateContent xmlns:mc="http://schemas.openxmlformats.org/markup-compatibility/2006">
    <mc:Choice xmlns:p14="http://schemas.microsoft.com/office/powerpoint/2010/main" Requires="p14">
      <p:transition spd="med" p14:dur="700" advTm="13170">
        <p:fade/>
      </p:transition>
    </mc:Choice>
    <mc:Fallback>
      <p:transition spd="med" advTm="1317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2825773" y="2904849"/>
            <a:ext cx="6540453" cy="10483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dirty="0">
                <a:latin typeface="Segoe UI" panose="020B0502040204020203" pitchFamily="34" charset="0"/>
                <a:ea typeface="Calibri" panose="020F0502020204030204" pitchFamily="34" charset="0"/>
                <a:cs typeface="Segoe UI" panose="020B0502040204020203" pitchFamily="34" charset="0"/>
              </a:rPr>
              <a:t>Creación del </a:t>
            </a:r>
            <a:r>
              <a:rPr lang="es-CO" sz="3200" b="1" dirty="0">
                <a:latin typeface="Segoe UI" panose="020B0502040204020203" pitchFamily="34" charset="0"/>
                <a:ea typeface="Calibri" panose="020F0502020204030204" pitchFamily="34" charset="0"/>
                <a:cs typeface="Segoe UI" panose="020B0502040204020203" pitchFamily="34" charset="0"/>
              </a:rPr>
              <a:t>polígono</a:t>
            </a:r>
            <a:r>
              <a:rPr lang="es-CO" sz="3200" dirty="0">
                <a:latin typeface="Segoe UI" panose="020B0502040204020203" pitchFamily="34" charset="0"/>
                <a:ea typeface="Calibri" panose="020F0502020204030204" pitchFamily="34" charset="0"/>
                <a:cs typeface="Segoe UI" panose="020B0502040204020203" pitchFamily="34" charset="0"/>
              </a:rPr>
              <a:t> para </a:t>
            </a:r>
            <a:r>
              <a:rPr lang="es-CO" sz="3200" b="1" dirty="0">
                <a:latin typeface="Segoe UI" panose="020B0502040204020203" pitchFamily="34" charset="0"/>
                <a:ea typeface="Calibri" panose="020F0502020204030204" pitchFamily="34" charset="0"/>
                <a:cs typeface="Segoe UI" panose="020B0502040204020203" pitchFamily="34" charset="0"/>
              </a:rPr>
              <a:t>selección</a:t>
            </a:r>
            <a:r>
              <a:rPr lang="es-CO" sz="3200" dirty="0">
                <a:latin typeface="Segoe UI" panose="020B0502040204020203" pitchFamily="34" charset="0"/>
                <a:ea typeface="Calibri" panose="020F0502020204030204" pitchFamily="34" charset="0"/>
                <a:cs typeface="Segoe UI" panose="020B0502040204020203" pitchFamily="34" charset="0"/>
              </a:rPr>
              <a:t> de </a:t>
            </a:r>
            <a:r>
              <a:rPr lang="es-CO" sz="3200" b="1" dirty="0">
                <a:latin typeface="Segoe UI" panose="020B0502040204020203" pitchFamily="34" charset="0"/>
                <a:ea typeface="Calibri" panose="020F0502020204030204" pitchFamily="34" charset="0"/>
                <a:cs typeface="Segoe UI" panose="020B0502040204020203" pitchFamily="34" charset="0"/>
              </a:rPr>
              <a:t>estaciones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83465038"/>
      </p:ext>
    </p:extLst>
  </p:cSld>
  <p:clrMapOvr>
    <a:masterClrMapping/>
  </p:clrMapOvr>
  <mc:AlternateContent xmlns:mc="http://schemas.openxmlformats.org/markup-compatibility/2006">
    <mc:Choice xmlns:p14="http://schemas.microsoft.com/office/powerpoint/2010/main" Requires="p14">
      <p:transition spd="med" p14:dur="700" advTm="5338">
        <p:fade/>
      </p:transition>
    </mc:Choice>
    <mc:Fallback>
      <p:transition spd="med" advTm="533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LTWB">
            <a:extLst>
              <a:ext uri="{FF2B5EF4-FFF2-40B4-BE49-F238E27FC236}">
                <a16:creationId xmlns:a16="http://schemas.microsoft.com/office/drawing/2014/main" id="{2B3E24E2-973E-AC36-F5D2-50F462377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84" y="176212"/>
            <a:ext cx="6762750" cy="6505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F09D93-B98E-02B0-484B-C40851850832}"/>
              </a:ext>
            </a:extLst>
          </p:cNvPr>
          <p:cNvSpPr>
            <a:spLocks noGrp="1"/>
          </p:cNvSpPr>
          <p:nvPr>
            <p:ph type="title"/>
          </p:nvPr>
        </p:nvSpPr>
        <p:spPr>
          <a:xfrm>
            <a:off x="7307918" y="2133388"/>
            <a:ext cx="4571998" cy="2591221"/>
          </a:xfrm>
        </p:spPr>
        <p:txBody>
          <a:bodyPr anchor="t" anchorCtr="0">
            <a:noAutofit/>
          </a:bodyPr>
          <a:lstStyle/>
          <a:p>
            <a:pPr algn="ct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Ancho (este - oeste ) = -72.808322° - -74.315834° = 1.507512°</a:t>
            </a: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Alto (norte - sur) = 10.940833° - 8.662500° = 2.278333°</a:t>
            </a: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Menor dimensión = ancho 1.507512°</a:t>
            </a: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1/20 menor dimensión = 0.0753756°</a:t>
            </a:r>
          </a:p>
        </p:txBody>
      </p:sp>
    </p:spTree>
    <p:extLst>
      <p:ext uri="{BB962C8B-B14F-4D97-AF65-F5344CB8AC3E}">
        <p14:creationId xmlns:p14="http://schemas.microsoft.com/office/powerpoint/2010/main" val="3363032348"/>
      </p:ext>
    </p:extLst>
  </p:cSld>
  <p:clrMapOvr>
    <a:masterClrMapping/>
  </p:clrMapOvr>
  <mc:AlternateContent xmlns:mc="http://schemas.openxmlformats.org/markup-compatibility/2006">
    <mc:Choice xmlns:p14="http://schemas.microsoft.com/office/powerpoint/2010/main" Requires="p14">
      <p:transition spd="med" p14:dur="700" advTm="10529">
        <p:fade/>
      </p:transition>
    </mc:Choice>
    <mc:Fallback>
      <p:transition spd="med" advTm="10529">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804446" y="2648475"/>
            <a:ext cx="8583108" cy="1561050"/>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Luego de la definición del caso de estudio realizada en la Sección 1, es necesario identificar la </a:t>
            </a:r>
            <a:r>
              <a:rPr lang="es-CO" sz="2400" b="1" dirty="0">
                <a:effectLst/>
                <a:latin typeface="Segoe UI" panose="020B0502040204020203" pitchFamily="34" charset="0"/>
                <a:ea typeface="Calibri" panose="020F0502020204030204" pitchFamily="34" charset="0"/>
                <a:cs typeface="Segoe UI" panose="020B0502040204020203" pitchFamily="34" charset="0"/>
              </a:rPr>
              <a:t>red de estaciones terrestres</a:t>
            </a:r>
            <a:r>
              <a:rPr lang="es-CO" sz="2400" dirty="0">
                <a:effectLst/>
                <a:latin typeface="Segoe UI" panose="020B0502040204020203" pitchFamily="34" charset="0"/>
                <a:ea typeface="Calibri" panose="020F0502020204030204" pitchFamily="34" charset="0"/>
                <a:cs typeface="Segoe UI" panose="020B0502040204020203" pitchFamily="34" charset="0"/>
              </a:rPr>
              <a:t> que serán utilizadas para el </a:t>
            </a:r>
            <a:r>
              <a:rPr lang="es-CO" sz="2400" b="1" dirty="0">
                <a:effectLst/>
                <a:latin typeface="Segoe UI" panose="020B0502040204020203" pitchFamily="34" charset="0"/>
                <a:ea typeface="Calibri" panose="020F0502020204030204" pitchFamily="34" charset="0"/>
                <a:cs typeface="Segoe UI" panose="020B0502040204020203" pitchFamily="34" charset="0"/>
              </a:rPr>
              <a:t>análisis</a:t>
            </a:r>
            <a:r>
              <a:rPr lang="es-CO" sz="2400" dirty="0">
                <a:effectLst/>
                <a:latin typeface="Segoe UI" panose="020B0502040204020203" pitchFamily="34" charset="0"/>
                <a:ea typeface="Calibri" panose="020F0502020204030204" pitchFamily="34" charset="0"/>
                <a:cs typeface="Segoe UI" panose="020B0502040204020203" pitchFamily="34" charset="0"/>
              </a:rPr>
              <a:t> de las diferentes </a:t>
            </a:r>
            <a:r>
              <a:rPr lang="es-CO" sz="2400" b="1" dirty="0">
                <a:effectLst/>
                <a:latin typeface="Segoe UI" panose="020B0502040204020203" pitchFamily="34" charset="0"/>
                <a:ea typeface="Calibri" panose="020F0502020204030204" pitchFamily="34" charset="0"/>
                <a:cs typeface="Segoe UI" panose="020B0502040204020203" pitchFamily="34" charset="0"/>
              </a:rPr>
              <a:t>variables </a:t>
            </a:r>
            <a:r>
              <a:rPr lang="es-CO" sz="2400" b="1" dirty="0" err="1">
                <a:effectLst/>
                <a:latin typeface="Segoe UI" panose="020B0502040204020203" pitchFamily="34" charset="0"/>
                <a:ea typeface="Calibri" panose="020F0502020204030204" pitchFamily="34" charset="0"/>
                <a:cs typeface="Segoe UI" panose="020B0502040204020203" pitchFamily="34" charset="0"/>
              </a:rPr>
              <a:t>hidroclimatológicas</a:t>
            </a:r>
            <a:r>
              <a:rPr lang="es-CO" sz="2400" dirty="0">
                <a:effectLst/>
                <a:latin typeface="Segoe UI" panose="020B0502040204020203" pitchFamily="34" charset="0"/>
                <a:ea typeface="Calibri" panose="020F0502020204030204" pitchFamily="34" charset="0"/>
                <a:cs typeface="Segoe UI" panose="020B0502040204020203" pitchFamily="34" charset="0"/>
              </a:rPr>
              <a:t>.</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9600">
        <p:fade/>
      </p:transition>
    </mc:Choice>
    <mc:Fallback>
      <p:transition spd="med" advTm="96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LTWB">
            <a:extLst>
              <a:ext uri="{FF2B5EF4-FFF2-40B4-BE49-F238E27FC236}">
                <a16:creationId xmlns:a16="http://schemas.microsoft.com/office/drawing/2014/main" id="{2530F82F-EE36-1B1A-615E-D11CC8E86C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0" r="58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63589"/>
      </p:ext>
    </p:extLst>
  </p:cSld>
  <p:clrMapOvr>
    <a:masterClrMapping/>
  </p:clrMapOvr>
  <mc:AlternateContent xmlns:mc="http://schemas.openxmlformats.org/markup-compatibility/2006">
    <mc:Choice xmlns:p14="http://schemas.microsoft.com/office/powerpoint/2010/main" Requires="p14">
      <p:transition spd="med" p14:dur="700" advTm="10107">
        <p:fade/>
      </p:transition>
    </mc:Choice>
    <mc:Fallback>
      <p:transition spd="med" advTm="1010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2676910" y="2716448"/>
            <a:ext cx="6838180" cy="1425103"/>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Selección, exportación e integración</a:t>
            </a:r>
            <a:r>
              <a:rPr lang="es-CO" sz="3200" dirty="0">
                <a:latin typeface="Segoe UI" panose="020B0502040204020203" pitchFamily="34" charset="0"/>
                <a:ea typeface="Calibri" panose="020F0502020204030204" pitchFamily="34" charset="0"/>
                <a:cs typeface="Segoe UI" panose="020B0502040204020203" pitchFamily="34" charset="0"/>
              </a:rPr>
              <a:t> </a:t>
            </a:r>
            <a:r>
              <a:rPr lang="es-CO" sz="3200" b="1" dirty="0">
                <a:latin typeface="Segoe UI" panose="020B0502040204020203" pitchFamily="34" charset="0"/>
                <a:ea typeface="Calibri" panose="020F0502020204030204" pitchFamily="34" charset="0"/>
                <a:cs typeface="Segoe UI" panose="020B0502040204020203" pitchFamily="34" charset="0"/>
              </a:rPr>
              <a:t>de estaciones </a:t>
            </a:r>
            <a:r>
              <a:rPr lang="es-CO" sz="3200" dirty="0">
                <a:latin typeface="Segoe UI" panose="020B0502040204020203" pitchFamily="34" charset="0"/>
                <a:ea typeface="Calibri" panose="020F0502020204030204" pitchFamily="34" charset="0"/>
                <a:cs typeface="Segoe UI" panose="020B0502040204020203" pitchFamily="34" charset="0"/>
              </a:rPr>
              <a:t>dentro, y alrededor de la zona de estudio</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89386150"/>
      </p:ext>
    </p:extLst>
  </p:cSld>
  <p:clrMapOvr>
    <a:masterClrMapping/>
  </p:clrMapOvr>
  <mc:AlternateContent xmlns:mc="http://schemas.openxmlformats.org/markup-compatibility/2006">
    <mc:Choice xmlns:p14="http://schemas.microsoft.com/office/powerpoint/2010/main" Requires="p14">
      <p:transition spd="med" p14:dur="700" advTm="5699">
        <p:fade/>
      </p:transition>
    </mc:Choice>
    <mc:Fallback>
      <p:transition spd="med" advTm="5699">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547F5065-354B-4B6C-B42D-A77658FCED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0" r="80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5502600"/>
      </p:ext>
    </p:extLst>
  </p:cSld>
  <p:clrMapOvr>
    <a:masterClrMapping/>
  </p:clrMapOvr>
  <mc:AlternateContent xmlns:mc="http://schemas.openxmlformats.org/markup-compatibility/2006">
    <mc:Choice xmlns:p14="http://schemas.microsoft.com/office/powerpoint/2010/main" Requires="p14">
      <p:transition spd="med" p14:dur="700" advTm="9194">
        <p:fade/>
      </p:transition>
    </mc:Choice>
    <mc:Fallback>
      <p:transition spd="med" advTm="9194">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LTWB">
            <a:extLst>
              <a:ext uri="{FF2B5EF4-FFF2-40B4-BE49-F238E27FC236}">
                <a16:creationId xmlns:a16="http://schemas.microsoft.com/office/drawing/2014/main" id="{A822C53E-99FA-4815-14DB-AE04D9942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0" y="205623"/>
            <a:ext cx="3810000" cy="3114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LTWB">
            <a:extLst>
              <a:ext uri="{FF2B5EF4-FFF2-40B4-BE49-F238E27FC236}">
                <a16:creationId xmlns:a16="http://schemas.microsoft.com/office/drawing/2014/main" id="{7EB54A15-E829-3FF0-5051-4DA867211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40" y="3537703"/>
            <a:ext cx="3810000" cy="315277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LTWB">
            <a:extLst>
              <a:ext uri="{FF2B5EF4-FFF2-40B4-BE49-F238E27FC236}">
                <a16:creationId xmlns:a16="http://schemas.microsoft.com/office/drawing/2014/main" id="{FE829CD5-ECB2-C5DA-5D89-99D1806E5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9967" y="38471"/>
            <a:ext cx="7110693" cy="678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123109"/>
      </p:ext>
    </p:extLst>
  </p:cSld>
  <p:clrMapOvr>
    <a:masterClrMapping/>
  </p:clrMapOvr>
  <mc:AlternateContent xmlns:mc="http://schemas.openxmlformats.org/markup-compatibility/2006">
    <mc:Choice xmlns:p14="http://schemas.microsoft.com/office/powerpoint/2010/main" Requires="p14">
      <p:transition spd="med" p14:dur="700" advTm="11591">
        <p:fade/>
      </p:transition>
    </mc:Choice>
    <mc:Fallback>
      <p:transition spd="med" advTm="1159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LTWB">
            <a:extLst>
              <a:ext uri="{FF2B5EF4-FFF2-40B4-BE49-F238E27FC236}">
                <a16:creationId xmlns:a16="http://schemas.microsoft.com/office/drawing/2014/main" id="{7285FF0A-7832-6A4F-F9BC-1F254FBE69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 r="66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358761"/>
      </p:ext>
    </p:extLst>
  </p:cSld>
  <p:clrMapOvr>
    <a:masterClrMapping/>
  </p:clrMapOvr>
  <mc:AlternateContent xmlns:mc="http://schemas.openxmlformats.org/markup-compatibility/2006">
    <mc:Choice xmlns:p14="http://schemas.microsoft.com/office/powerpoint/2010/main" Requires="p14">
      <p:transition spd="med" p14:dur="700" advTm="9753">
        <p:fade/>
      </p:transition>
    </mc:Choice>
    <mc:Fallback>
      <p:transition spd="med" advTm="9753">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974949" y="3124271"/>
            <a:ext cx="8242102" cy="60945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dirty="0">
                <a:latin typeface="Segoe UI" panose="020B0502040204020203" pitchFamily="34" charset="0"/>
                <a:ea typeface="Calibri" panose="020F0502020204030204" pitchFamily="34" charset="0"/>
                <a:cs typeface="Segoe UI" panose="020B0502040204020203" pitchFamily="34" charset="0"/>
              </a:rPr>
              <a:t>Estudio de </a:t>
            </a:r>
            <a:r>
              <a:rPr lang="es-CO" sz="3200" b="1" dirty="0">
                <a:latin typeface="Segoe UI" panose="020B0502040204020203" pitchFamily="34" charset="0"/>
                <a:ea typeface="Calibri" panose="020F0502020204030204" pitchFamily="34" charset="0"/>
                <a:cs typeface="Segoe UI" panose="020B0502040204020203" pitchFamily="34" charset="0"/>
              </a:rPr>
              <a:t>longitud hipotética</a:t>
            </a:r>
            <a:r>
              <a:rPr lang="es-CO" sz="3200" dirty="0">
                <a:latin typeface="Segoe UI" panose="020B0502040204020203" pitchFamily="34" charset="0"/>
                <a:ea typeface="Calibri" panose="020F0502020204030204" pitchFamily="34" charset="0"/>
                <a:cs typeface="Segoe UI" panose="020B0502040204020203" pitchFamily="34" charset="0"/>
              </a:rPr>
              <a:t> de </a:t>
            </a:r>
            <a:r>
              <a:rPr lang="es-CO" sz="3200" b="1" dirty="0">
                <a:latin typeface="Segoe UI" panose="020B0502040204020203" pitchFamily="34" charset="0"/>
                <a:ea typeface="Calibri" panose="020F0502020204030204" pitchFamily="34" charset="0"/>
                <a:cs typeface="Segoe UI" panose="020B0502040204020203" pitchFamily="34" charset="0"/>
              </a:rPr>
              <a:t>series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0860323"/>
      </p:ext>
    </p:extLst>
  </p:cSld>
  <p:clrMapOvr>
    <a:masterClrMapping/>
  </p:clrMapOvr>
  <mc:AlternateContent xmlns:mc="http://schemas.openxmlformats.org/markup-compatibility/2006">
    <mc:Choice xmlns:p14="http://schemas.microsoft.com/office/powerpoint/2010/main" Requires="p14">
      <p:transition spd="med" p14:dur="700" advTm="5800">
        <p:fade/>
      </p:transition>
    </mc:Choice>
    <mc:Fallback>
      <p:transition spd="med" advTm="58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44F16-EB4B-1654-D5F3-0E605C7CF482}"/>
              </a:ext>
            </a:extLst>
          </p:cNvPr>
          <p:cNvPicPr>
            <a:picLocks noChangeAspect="1"/>
          </p:cNvPicPr>
          <p:nvPr/>
        </p:nvPicPr>
        <p:blipFill>
          <a:blip r:embed="rId3"/>
          <a:stretch>
            <a:fillRect/>
          </a:stretch>
        </p:blipFill>
        <p:spPr>
          <a:xfrm>
            <a:off x="2123520" y="190949"/>
            <a:ext cx="7944959" cy="1581371"/>
          </a:xfrm>
          <a:prstGeom prst="rect">
            <a:avLst/>
          </a:prstGeom>
        </p:spPr>
      </p:pic>
      <p:pic>
        <p:nvPicPr>
          <p:cNvPr id="10242" name="Picture 2" descr="R.LTWB">
            <a:extLst>
              <a:ext uri="{FF2B5EF4-FFF2-40B4-BE49-F238E27FC236}">
                <a16:creationId xmlns:a16="http://schemas.microsoft.com/office/drawing/2014/main" id="{8C35C422-CED5-D264-464D-E4E69F760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009" y="1938133"/>
            <a:ext cx="9101982" cy="472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713675"/>
      </p:ext>
    </p:extLst>
  </p:cSld>
  <p:clrMapOvr>
    <a:masterClrMapping/>
  </p:clrMapOvr>
  <mc:AlternateContent xmlns:mc="http://schemas.openxmlformats.org/markup-compatibility/2006">
    <mc:Choice xmlns:p14="http://schemas.microsoft.com/office/powerpoint/2010/main" Requires="p14">
      <p:transition spd="med" p14:dur="700" advTm="11206">
        <p:fade/>
      </p:transition>
    </mc:Choice>
    <mc:Fallback>
      <p:transition spd="med" advTm="11206">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2826123" y="2907375"/>
            <a:ext cx="6539753" cy="104324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Cálculo</a:t>
            </a:r>
            <a:r>
              <a:rPr lang="es-CO" sz="3200" dirty="0">
                <a:latin typeface="Segoe UI" panose="020B0502040204020203" pitchFamily="34" charset="0"/>
                <a:ea typeface="Calibri" panose="020F0502020204030204" pitchFamily="34" charset="0"/>
                <a:cs typeface="Segoe UI" panose="020B0502040204020203" pitchFamily="34" charset="0"/>
              </a:rPr>
              <a:t> independiente del campo</a:t>
            </a:r>
          </a:p>
          <a:p>
            <a:pPr algn="ctr"/>
            <a:r>
              <a:rPr lang="es-CO" sz="3200" dirty="0">
                <a:latin typeface="Segoe UI" panose="020B0502040204020203" pitchFamily="34" charset="0"/>
                <a:ea typeface="Calibri" panose="020F0502020204030204" pitchFamily="34" charset="0"/>
                <a:cs typeface="Segoe UI" panose="020B0502040204020203" pitchFamily="34" charset="0"/>
              </a:rPr>
              <a:t> </a:t>
            </a:r>
            <a:r>
              <a:rPr lang="es-CO" sz="3200" b="1" dirty="0" err="1">
                <a:latin typeface="Segoe UI" panose="020B0502040204020203" pitchFamily="34" charset="0"/>
                <a:ea typeface="Calibri" panose="020F0502020204030204" pitchFamily="34" charset="0"/>
                <a:cs typeface="Segoe UI" panose="020B0502040204020203" pitchFamily="34" charset="0"/>
              </a:rPr>
              <a:t>LYears</a:t>
            </a:r>
            <a:r>
              <a:rPr lang="es-CO" sz="3200" dirty="0">
                <a:latin typeface="Segoe UI" panose="020B0502040204020203" pitchFamily="34" charset="0"/>
                <a:ea typeface="Calibri" panose="020F0502020204030204" pitchFamily="34" charset="0"/>
                <a:cs typeface="Segoe UI" panose="020B0502040204020203" pitchFamily="34" charset="0"/>
              </a:rPr>
              <a:t> y </a:t>
            </a:r>
            <a:r>
              <a:rPr lang="es-CO" sz="3200" b="1" dirty="0" err="1">
                <a:latin typeface="Segoe UI" panose="020B0502040204020203" pitchFamily="34" charset="0"/>
                <a:ea typeface="Calibri" panose="020F0502020204030204" pitchFamily="34" charset="0"/>
                <a:cs typeface="Segoe UI" panose="020B0502040204020203" pitchFamily="34" charset="0"/>
              </a:rPr>
              <a:t>LYearsTW</a:t>
            </a:r>
            <a:r>
              <a:rPr lang="es-CO" sz="3200" dirty="0">
                <a:latin typeface="Segoe UI" panose="020B0502040204020203" pitchFamily="34" charset="0"/>
                <a:ea typeface="Calibri" panose="020F0502020204030204" pitchFamily="34" charset="0"/>
                <a:cs typeface="Segoe UI" panose="020B0502040204020203" pitchFamily="34" charset="0"/>
              </a:rPr>
              <a:t> </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45587960"/>
      </p:ext>
    </p:extLst>
  </p:cSld>
  <p:clrMapOvr>
    <a:masterClrMapping/>
  </p:clrMapOvr>
  <mc:AlternateContent xmlns:mc="http://schemas.openxmlformats.org/markup-compatibility/2006">
    <mc:Choice xmlns:p14="http://schemas.microsoft.com/office/powerpoint/2010/main" Requires="p14">
      <p:transition spd="med" p14:dur="700" advTm="7468">
        <p:fade/>
      </p:transition>
    </mc:Choice>
    <mc:Fallback>
      <p:transition spd="med" advTm="746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LTWB">
            <a:extLst>
              <a:ext uri="{FF2B5EF4-FFF2-40B4-BE49-F238E27FC236}">
                <a16:creationId xmlns:a16="http://schemas.microsoft.com/office/drawing/2014/main" id="{A79219A5-8342-CDAE-A38B-262F7C8F1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7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LTWB">
            <a:extLst>
              <a:ext uri="{FF2B5EF4-FFF2-40B4-BE49-F238E27FC236}">
                <a16:creationId xmlns:a16="http://schemas.microsoft.com/office/drawing/2014/main" id="{41B02CF8-4D07-0AC1-5365-0892F3545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5000" y="1039906"/>
            <a:ext cx="2837000" cy="3188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82090"/>
      </p:ext>
    </p:extLst>
  </p:cSld>
  <p:clrMapOvr>
    <a:masterClrMapping/>
  </p:clrMapOvr>
  <mc:AlternateContent xmlns:mc="http://schemas.openxmlformats.org/markup-compatibility/2006">
    <mc:Choice xmlns:p14="http://schemas.microsoft.com/office/powerpoint/2010/main" Requires="p14">
      <p:transition spd="med" p14:dur="700" advTm="10335">
        <p:fade/>
      </p:transition>
    </mc:Choice>
    <mc:Fallback>
      <p:transition spd="med" advTm="10335">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D811E7-3516-B66F-EDFE-876AF47CBACD}"/>
              </a:ext>
            </a:extLst>
          </p:cNvPr>
          <p:cNvPicPr>
            <a:picLocks noChangeAspect="1"/>
          </p:cNvPicPr>
          <p:nvPr/>
        </p:nvPicPr>
        <p:blipFill>
          <a:blip r:embed="rId3"/>
          <a:stretch>
            <a:fillRect/>
          </a:stretch>
        </p:blipFill>
        <p:spPr>
          <a:xfrm>
            <a:off x="357901" y="1198027"/>
            <a:ext cx="11476196" cy="4461945"/>
          </a:xfrm>
          <a:prstGeom prst="rect">
            <a:avLst/>
          </a:prstGeom>
        </p:spPr>
      </p:pic>
      <p:sp>
        <p:nvSpPr>
          <p:cNvPr id="4" name="Title 1">
            <a:extLst>
              <a:ext uri="{FF2B5EF4-FFF2-40B4-BE49-F238E27FC236}">
                <a16:creationId xmlns:a16="http://schemas.microsoft.com/office/drawing/2014/main" id="{559C9EFE-9A5F-1269-7215-DCD8899A8E68}"/>
              </a:ext>
            </a:extLst>
          </p:cNvPr>
          <p:cNvSpPr txBox="1">
            <a:spLocks/>
          </p:cNvSpPr>
          <p:nvPr/>
        </p:nvSpPr>
        <p:spPr>
          <a:xfrm>
            <a:off x="277216" y="457198"/>
            <a:ext cx="11476195" cy="53463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2400" dirty="0" err="1">
                <a:latin typeface="Segoe UI" panose="020B0502040204020203" pitchFamily="34" charset="0"/>
                <a:ea typeface="Calibri" panose="020F0502020204030204" pitchFamily="34" charset="0"/>
                <a:cs typeface="Segoe UI" panose="020B0502040204020203" pitchFamily="34" charset="0"/>
              </a:rPr>
              <a:t>Code</a:t>
            </a:r>
            <a:r>
              <a:rPr lang="es-CO" sz="2400" dirty="0">
                <a:latin typeface="Segoe UI" panose="020B0502040204020203" pitchFamily="34" charset="0"/>
                <a:ea typeface="Calibri" panose="020F0502020204030204" pitchFamily="34" charset="0"/>
                <a:cs typeface="Segoe UI" panose="020B0502040204020203" pitchFamily="34" charset="0"/>
              </a:rPr>
              <a:t> Block para </a:t>
            </a:r>
            <a:r>
              <a:rPr lang="es-CO" sz="2400" b="1" dirty="0">
                <a:latin typeface="Segoe UI" panose="020B0502040204020203" pitchFamily="34" charset="0"/>
                <a:ea typeface="Calibri" panose="020F0502020204030204" pitchFamily="34" charset="0"/>
                <a:cs typeface="Segoe UI" panose="020B0502040204020203" pitchFamily="34" charset="0"/>
              </a:rPr>
              <a:t>cálculo</a:t>
            </a:r>
            <a:r>
              <a:rPr lang="es-CO" sz="2400" dirty="0">
                <a:latin typeface="Segoe UI" panose="020B0502040204020203" pitchFamily="34" charset="0"/>
                <a:ea typeface="Calibri" panose="020F0502020204030204" pitchFamily="34" charset="0"/>
                <a:cs typeface="Segoe UI" panose="020B0502040204020203" pitchFamily="34" charset="0"/>
              </a:rPr>
              <a:t> independiente del campo </a:t>
            </a:r>
            <a:r>
              <a:rPr lang="es-CO" sz="2400" b="1" dirty="0" err="1">
                <a:latin typeface="Segoe UI" panose="020B0502040204020203" pitchFamily="34" charset="0"/>
                <a:ea typeface="Calibri" panose="020F0502020204030204" pitchFamily="34" charset="0"/>
                <a:cs typeface="Segoe UI" panose="020B0502040204020203" pitchFamily="34" charset="0"/>
              </a:rPr>
              <a:t>LYears</a:t>
            </a:r>
            <a:endParaRPr lang="en-US" sz="2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7875545"/>
      </p:ext>
    </p:extLst>
  </p:cSld>
  <p:clrMapOvr>
    <a:masterClrMapping/>
  </p:clrMapOvr>
  <mc:AlternateContent xmlns:mc="http://schemas.openxmlformats.org/markup-compatibility/2006">
    <mc:Choice xmlns:p14="http://schemas.microsoft.com/office/powerpoint/2010/main" Requires="p14">
      <p:transition spd="med" p14:dur="700" advTm="12731">
        <p:fade/>
      </p:transition>
    </mc:Choice>
    <mc:Fallback>
      <p:transition spd="med" advTm="1273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3925">
        <p:fade/>
      </p:transition>
    </mc:Choice>
    <mc:Fallback>
      <p:transition spd="med" advTm="3925">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LTWB">
            <a:extLst>
              <a:ext uri="{FF2B5EF4-FFF2-40B4-BE49-F238E27FC236}">
                <a16:creationId xmlns:a16="http://schemas.microsoft.com/office/drawing/2014/main" id="{215FA450-C4AE-92B8-0772-0BABD74C0B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75" r="51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044154"/>
      </p:ext>
    </p:extLst>
  </p:cSld>
  <p:clrMapOvr>
    <a:masterClrMapping/>
  </p:clrMapOvr>
  <mc:AlternateContent xmlns:mc="http://schemas.openxmlformats.org/markup-compatibility/2006">
    <mc:Choice xmlns:p14="http://schemas.microsoft.com/office/powerpoint/2010/main" Requires="p14">
      <p:transition spd="med" p14:dur="700" advTm="10512">
        <p:fade/>
      </p:transition>
    </mc:Choice>
    <mc:Fallback>
      <p:transition spd="med" advTm="10512">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LTWB">
            <a:extLst>
              <a:ext uri="{FF2B5EF4-FFF2-40B4-BE49-F238E27FC236}">
                <a16:creationId xmlns:a16="http://schemas.microsoft.com/office/drawing/2014/main" id="{CC295FDB-D5EF-D818-0EBD-39CA36A63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007938"/>
      </p:ext>
    </p:extLst>
  </p:cSld>
  <p:clrMapOvr>
    <a:masterClrMapping/>
  </p:clrMapOvr>
  <mc:AlternateContent xmlns:mc="http://schemas.openxmlformats.org/markup-compatibility/2006">
    <mc:Choice xmlns:p14="http://schemas.microsoft.com/office/powerpoint/2010/main" Requires="p14">
      <p:transition spd="med" p14:dur="700" advTm="9113">
        <p:fade/>
      </p:transition>
    </mc:Choice>
    <mc:Fallback>
      <p:transition spd="med" advTm="9113">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LTWB">
            <a:extLst>
              <a:ext uri="{FF2B5EF4-FFF2-40B4-BE49-F238E27FC236}">
                <a16:creationId xmlns:a16="http://schemas.microsoft.com/office/drawing/2014/main" id="{ADEF9E16-2C4F-EE69-4EBE-761943F53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248836"/>
      </p:ext>
    </p:extLst>
  </p:cSld>
  <p:clrMapOvr>
    <a:masterClrMapping/>
  </p:clrMapOvr>
  <mc:AlternateContent xmlns:mc="http://schemas.openxmlformats.org/markup-compatibility/2006">
    <mc:Choice xmlns:p14="http://schemas.microsoft.com/office/powerpoint/2010/main" Requires="p14">
      <p:transition spd="med" p14:dur="700" advTm="7932">
        <p:fade/>
      </p:transition>
    </mc:Choice>
    <mc:Fallback>
      <p:transition spd="med" advTm="7932">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R.LTWB">
            <a:extLst>
              <a:ext uri="{FF2B5EF4-FFF2-40B4-BE49-F238E27FC236}">
                <a16:creationId xmlns:a16="http://schemas.microsoft.com/office/drawing/2014/main" id="{D75EBC5C-D481-8938-B104-316AC63E45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0" r="66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56702"/>
      </p:ext>
    </p:extLst>
  </p:cSld>
  <p:clrMapOvr>
    <a:masterClrMapping/>
  </p:clrMapOvr>
  <mc:AlternateContent xmlns:mc="http://schemas.openxmlformats.org/markup-compatibility/2006">
    <mc:Choice xmlns:p14="http://schemas.microsoft.com/office/powerpoint/2010/main" Requires="p14">
      <p:transition spd="med" p14:dur="700" advTm="8634">
        <p:fade/>
      </p:transition>
    </mc:Choice>
    <mc:Fallback>
      <p:transition spd="med" advTm="863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LTWB">
            <a:extLst>
              <a:ext uri="{FF2B5EF4-FFF2-40B4-BE49-F238E27FC236}">
                <a16:creationId xmlns:a16="http://schemas.microsoft.com/office/drawing/2014/main" id="{7AC4E7D3-2CBD-D6D2-44C2-6F54FBC3B5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0" r="73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49865"/>
      </p:ext>
    </p:extLst>
  </p:cSld>
  <p:clrMapOvr>
    <a:masterClrMapping/>
  </p:clrMapOvr>
  <mc:AlternateContent xmlns:mc="http://schemas.openxmlformats.org/markup-compatibility/2006">
    <mc:Choice xmlns:p14="http://schemas.microsoft.com/office/powerpoint/2010/main" Requires="p14">
      <p:transition spd="med" p14:dur="700" advTm="11381">
        <p:fade/>
      </p:transition>
    </mc:Choice>
    <mc:Fallback>
      <p:transition spd="med" advTm="1138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AA9BF-7633-703A-13A6-9DF5DE7A9137}"/>
              </a:ext>
            </a:extLst>
          </p:cNvPr>
          <p:cNvPicPr>
            <a:picLocks noChangeAspect="1"/>
          </p:cNvPicPr>
          <p:nvPr/>
        </p:nvPicPr>
        <p:blipFill>
          <a:blip r:embed="rId3"/>
          <a:stretch>
            <a:fillRect/>
          </a:stretch>
        </p:blipFill>
        <p:spPr>
          <a:xfrm>
            <a:off x="225766" y="740822"/>
            <a:ext cx="11966233" cy="5615106"/>
          </a:xfrm>
          <a:prstGeom prst="rect">
            <a:avLst/>
          </a:prstGeom>
        </p:spPr>
      </p:pic>
      <p:sp>
        <p:nvSpPr>
          <p:cNvPr id="5" name="Title 1">
            <a:extLst>
              <a:ext uri="{FF2B5EF4-FFF2-40B4-BE49-F238E27FC236}">
                <a16:creationId xmlns:a16="http://schemas.microsoft.com/office/drawing/2014/main" id="{A1B9CA27-9615-819C-3A05-1788DF5C71C9}"/>
              </a:ext>
            </a:extLst>
          </p:cNvPr>
          <p:cNvSpPr txBox="1">
            <a:spLocks/>
          </p:cNvSpPr>
          <p:nvPr/>
        </p:nvSpPr>
        <p:spPr>
          <a:xfrm>
            <a:off x="109221" y="125499"/>
            <a:ext cx="11476195" cy="53463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2400" dirty="0" err="1">
                <a:latin typeface="Segoe UI" panose="020B0502040204020203" pitchFamily="34" charset="0"/>
                <a:ea typeface="Calibri" panose="020F0502020204030204" pitchFamily="34" charset="0"/>
                <a:cs typeface="Segoe UI" panose="020B0502040204020203" pitchFamily="34" charset="0"/>
              </a:rPr>
              <a:t>Code</a:t>
            </a:r>
            <a:r>
              <a:rPr lang="es-CO" sz="2400" dirty="0">
                <a:latin typeface="Segoe UI" panose="020B0502040204020203" pitchFamily="34" charset="0"/>
                <a:ea typeface="Calibri" panose="020F0502020204030204" pitchFamily="34" charset="0"/>
                <a:cs typeface="Segoe UI" panose="020B0502040204020203" pitchFamily="34" charset="0"/>
              </a:rPr>
              <a:t> Block para </a:t>
            </a:r>
            <a:r>
              <a:rPr lang="es-CO" sz="2400" b="1" dirty="0">
                <a:latin typeface="Segoe UI" panose="020B0502040204020203" pitchFamily="34" charset="0"/>
                <a:ea typeface="Calibri" panose="020F0502020204030204" pitchFamily="34" charset="0"/>
                <a:cs typeface="Segoe UI" panose="020B0502040204020203" pitchFamily="34" charset="0"/>
              </a:rPr>
              <a:t>cálculo</a:t>
            </a:r>
            <a:r>
              <a:rPr lang="es-CO" sz="2400" dirty="0">
                <a:latin typeface="Segoe UI" panose="020B0502040204020203" pitchFamily="34" charset="0"/>
                <a:ea typeface="Calibri" panose="020F0502020204030204" pitchFamily="34" charset="0"/>
                <a:cs typeface="Segoe UI" panose="020B0502040204020203" pitchFamily="34" charset="0"/>
              </a:rPr>
              <a:t> simultáneo del campo </a:t>
            </a:r>
            <a:r>
              <a:rPr lang="es-CO" sz="2400" b="1" dirty="0" err="1">
                <a:latin typeface="Segoe UI" panose="020B0502040204020203" pitchFamily="34" charset="0"/>
                <a:ea typeface="Calibri" panose="020F0502020204030204" pitchFamily="34" charset="0"/>
                <a:cs typeface="Segoe UI" panose="020B0502040204020203" pitchFamily="34" charset="0"/>
              </a:rPr>
              <a:t>LYears</a:t>
            </a:r>
            <a:r>
              <a:rPr lang="es-CO" sz="2400" b="1" dirty="0">
                <a:latin typeface="Segoe UI" panose="020B0502040204020203" pitchFamily="34" charset="0"/>
                <a:ea typeface="Calibri" panose="020F0502020204030204" pitchFamily="34" charset="0"/>
                <a:cs typeface="Segoe UI" panose="020B0502040204020203" pitchFamily="34" charset="0"/>
              </a:rPr>
              <a:t> y </a:t>
            </a:r>
            <a:r>
              <a:rPr lang="es-CO" sz="2400" b="1" dirty="0" err="1">
                <a:latin typeface="Segoe UI" panose="020B0502040204020203" pitchFamily="34" charset="0"/>
                <a:ea typeface="Calibri" panose="020F0502020204030204" pitchFamily="34" charset="0"/>
                <a:cs typeface="Segoe UI" panose="020B0502040204020203" pitchFamily="34" charset="0"/>
              </a:rPr>
              <a:t>LYearsTW</a:t>
            </a:r>
            <a:r>
              <a:rPr lang="es-CO" sz="2400" dirty="0">
                <a:latin typeface="Segoe UI" panose="020B0502040204020203" pitchFamily="34" charset="0"/>
                <a:ea typeface="Calibri" panose="020F0502020204030204" pitchFamily="34" charset="0"/>
                <a:cs typeface="Segoe UI" panose="020B0502040204020203" pitchFamily="34" charset="0"/>
              </a:rPr>
              <a:t> sobre Python 2</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29444"/>
      </p:ext>
    </p:extLst>
  </p:cSld>
  <p:clrMapOvr>
    <a:masterClrMapping/>
  </p:clrMapOvr>
  <mc:AlternateContent xmlns:mc="http://schemas.openxmlformats.org/markup-compatibility/2006">
    <mc:Choice xmlns:p14="http://schemas.microsoft.com/office/powerpoint/2010/main" Requires="p14">
      <p:transition spd="med" p14:dur="700" advTm="10679">
        <p:fade/>
      </p:transition>
    </mc:Choice>
    <mc:Fallback>
      <p:transition spd="med" advTm="10679">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91DA95-ADA4-5A49-9D04-0C03833A73B4}"/>
              </a:ext>
            </a:extLst>
          </p:cNvPr>
          <p:cNvSpPr txBox="1">
            <a:spLocks/>
          </p:cNvSpPr>
          <p:nvPr/>
        </p:nvSpPr>
        <p:spPr>
          <a:xfrm>
            <a:off x="109221" y="125499"/>
            <a:ext cx="11476195" cy="53463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2400" dirty="0" err="1">
                <a:latin typeface="Segoe UI" panose="020B0502040204020203" pitchFamily="34" charset="0"/>
                <a:ea typeface="Calibri" panose="020F0502020204030204" pitchFamily="34" charset="0"/>
                <a:cs typeface="Segoe UI" panose="020B0502040204020203" pitchFamily="34" charset="0"/>
              </a:rPr>
              <a:t>Code</a:t>
            </a:r>
            <a:r>
              <a:rPr lang="es-CO" sz="2400" dirty="0">
                <a:latin typeface="Segoe UI" panose="020B0502040204020203" pitchFamily="34" charset="0"/>
                <a:ea typeface="Calibri" panose="020F0502020204030204" pitchFamily="34" charset="0"/>
                <a:cs typeface="Segoe UI" panose="020B0502040204020203" pitchFamily="34" charset="0"/>
              </a:rPr>
              <a:t> Block para </a:t>
            </a:r>
            <a:r>
              <a:rPr lang="es-CO" sz="2400" b="1" dirty="0">
                <a:latin typeface="Segoe UI" panose="020B0502040204020203" pitchFamily="34" charset="0"/>
                <a:ea typeface="Calibri" panose="020F0502020204030204" pitchFamily="34" charset="0"/>
                <a:cs typeface="Segoe UI" panose="020B0502040204020203" pitchFamily="34" charset="0"/>
              </a:rPr>
              <a:t>cálculo</a:t>
            </a:r>
            <a:r>
              <a:rPr lang="es-CO" sz="2400" dirty="0">
                <a:latin typeface="Segoe UI" panose="020B0502040204020203" pitchFamily="34" charset="0"/>
                <a:ea typeface="Calibri" panose="020F0502020204030204" pitchFamily="34" charset="0"/>
                <a:cs typeface="Segoe UI" panose="020B0502040204020203" pitchFamily="34" charset="0"/>
              </a:rPr>
              <a:t> simultáneo del campo </a:t>
            </a:r>
            <a:r>
              <a:rPr lang="es-CO" sz="2400" b="1" dirty="0" err="1">
                <a:latin typeface="Segoe UI" panose="020B0502040204020203" pitchFamily="34" charset="0"/>
                <a:ea typeface="Calibri" panose="020F0502020204030204" pitchFamily="34" charset="0"/>
                <a:cs typeface="Segoe UI" panose="020B0502040204020203" pitchFamily="34" charset="0"/>
              </a:rPr>
              <a:t>LYears</a:t>
            </a:r>
            <a:r>
              <a:rPr lang="es-CO" sz="2400" b="1" dirty="0">
                <a:latin typeface="Segoe UI" panose="020B0502040204020203" pitchFamily="34" charset="0"/>
                <a:ea typeface="Calibri" panose="020F0502020204030204" pitchFamily="34" charset="0"/>
                <a:cs typeface="Segoe UI" panose="020B0502040204020203" pitchFamily="34" charset="0"/>
              </a:rPr>
              <a:t> y </a:t>
            </a:r>
            <a:r>
              <a:rPr lang="es-CO" sz="2400" b="1" dirty="0" err="1">
                <a:latin typeface="Segoe UI" panose="020B0502040204020203" pitchFamily="34" charset="0"/>
                <a:ea typeface="Calibri" panose="020F0502020204030204" pitchFamily="34" charset="0"/>
                <a:cs typeface="Segoe UI" panose="020B0502040204020203" pitchFamily="34" charset="0"/>
              </a:rPr>
              <a:t>LYearsTW</a:t>
            </a:r>
            <a:r>
              <a:rPr lang="es-CO" sz="2400" dirty="0">
                <a:latin typeface="Segoe UI" panose="020B0502040204020203" pitchFamily="34" charset="0"/>
                <a:ea typeface="Calibri" panose="020F0502020204030204" pitchFamily="34" charset="0"/>
                <a:cs typeface="Segoe UI" panose="020B0502040204020203" pitchFamily="34" charset="0"/>
              </a:rPr>
              <a:t> sobre Python 3</a:t>
            </a:r>
            <a:endParaRPr lang="en-US" sz="2400" dirty="0">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0BDE179E-DC59-776D-9A44-4B0BB6CC1301}"/>
              </a:ext>
            </a:extLst>
          </p:cNvPr>
          <p:cNvPicPr>
            <a:picLocks noChangeAspect="1"/>
          </p:cNvPicPr>
          <p:nvPr/>
        </p:nvPicPr>
        <p:blipFill>
          <a:blip r:embed="rId3"/>
          <a:stretch>
            <a:fillRect/>
          </a:stretch>
        </p:blipFill>
        <p:spPr>
          <a:xfrm>
            <a:off x="176752" y="717178"/>
            <a:ext cx="12015247" cy="5904960"/>
          </a:xfrm>
          <a:prstGeom prst="rect">
            <a:avLst/>
          </a:prstGeom>
        </p:spPr>
      </p:pic>
    </p:spTree>
    <p:extLst>
      <p:ext uri="{BB962C8B-B14F-4D97-AF65-F5344CB8AC3E}">
        <p14:creationId xmlns:p14="http://schemas.microsoft.com/office/powerpoint/2010/main" val="3860280797"/>
      </p:ext>
    </p:extLst>
  </p:cSld>
  <p:clrMapOvr>
    <a:masterClrMapping/>
  </p:clrMapOvr>
  <mc:AlternateContent xmlns:mc="http://schemas.openxmlformats.org/markup-compatibility/2006">
    <mc:Choice xmlns:p14="http://schemas.microsoft.com/office/powerpoint/2010/main" Requires="p14">
      <p:transition spd="med" p14:dur="700" advTm="11989">
        <p:fade/>
      </p:transition>
    </mc:Choice>
    <mc:Fallback>
      <p:transition spd="med" advTm="11989">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LTWB">
            <a:extLst>
              <a:ext uri="{FF2B5EF4-FFF2-40B4-BE49-F238E27FC236}">
                <a16:creationId xmlns:a16="http://schemas.microsoft.com/office/drawing/2014/main" id="{80AAF0D7-F268-E3AA-9595-D87FB0F37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46704"/>
      </p:ext>
    </p:extLst>
  </p:cSld>
  <p:clrMapOvr>
    <a:masterClrMapping/>
  </p:clrMapOvr>
  <mc:AlternateContent xmlns:mc="http://schemas.openxmlformats.org/markup-compatibility/2006">
    <mc:Choice xmlns:p14="http://schemas.microsoft.com/office/powerpoint/2010/main" Requires="p14">
      <p:transition spd="med" p14:dur="700" advTm="9028">
        <p:fade/>
      </p:transition>
    </mc:Choice>
    <mc:Fallback>
      <p:transition spd="med" advTm="9028">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LTWB">
            <a:extLst>
              <a:ext uri="{FF2B5EF4-FFF2-40B4-BE49-F238E27FC236}">
                <a16:creationId xmlns:a16="http://schemas.microsoft.com/office/drawing/2014/main" id="{99A82AFA-B65B-2B62-5DD0-E8CE849E0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248286"/>
      </p:ext>
    </p:extLst>
  </p:cSld>
  <p:clrMapOvr>
    <a:masterClrMapping/>
  </p:clrMapOvr>
  <mc:AlternateContent xmlns:mc="http://schemas.openxmlformats.org/markup-compatibility/2006">
    <mc:Choice xmlns:p14="http://schemas.microsoft.com/office/powerpoint/2010/main" Requires="p14">
      <p:transition spd="med" p14:dur="700" advTm="7351">
        <p:fade/>
      </p:transition>
    </mc:Choice>
    <mc:Fallback>
      <p:transition spd="med" advTm="7351">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LTWB">
            <a:extLst>
              <a:ext uri="{FF2B5EF4-FFF2-40B4-BE49-F238E27FC236}">
                <a16:creationId xmlns:a16="http://schemas.microsoft.com/office/drawing/2014/main" id="{D9B02360-4138-08AB-A17B-6CDC87F4D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8727"/>
      </p:ext>
    </p:extLst>
  </p:cSld>
  <p:clrMapOvr>
    <a:masterClrMapping/>
  </p:clrMapOvr>
  <mc:AlternateContent xmlns:mc="http://schemas.openxmlformats.org/markup-compatibility/2006">
    <mc:Choice xmlns:p14="http://schemas.microsoft.com/office/powerpoint/2010/main" Requires="p14">
      <p:transition spd="med" p14:dur="700" advTm="10423">
        <p:fade/>
      </p:transition>
    </mc:Choice>
    <mc:Fallback>
      <p:transition spd="med" advTm="10423">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20110" y="1125068"/>
            <a:ext cx="8351780" cy="475129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Descargar el catálogo nacional de estaciones - CNE del IDEAM y de otras estaciones de Colombia.</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Conocer las categorías de las estaciones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hidroclimatológicas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que tipo de observaciones realizan.</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Conocer los estados, tecnologías y niveles de aprobación de los datos en estaciones.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los atributos contenidos en el catálogo de objetos del CNE.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Crear el polígono aferente a la envolvente de la zona de estudio para la selección de las estaciones requeridas.</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982" y="1093571"/>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982" y="2103715"/>
            <a:ext cx="540000" cy="540000"/>
          </a:xfrm>
          <a:prstGeom prst="rect">
            <a:avLst/>
          </a:prstGeom>
        </p:spPr>
      </p:pic>
      <p:pic>
        <p:nvPicPr>
          <p:cNvPr id="4" name="Graphic 3" descr="Rocket outline">
            <a:extLst>
              <a:ext uri="{FF2B5EF4-FFF2-40B4-BE49-F238E27FC236}">
                <a16:creationId xmlns:a16="http://schemas.microsoft.com/office/drawing/2014/main" id="{3552E94E-76CF-A17F-271A-4A0DC9097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982" y="3051421"/>
            <a:ext cx="540000" cy="540000"/>
          </a:xfrm>
          <a:prstGeom prst="rect">
            <a:avLst/>
          </a:prstGeom>
        </p:spPr>
      </p:pic>
      <p:pic>
        <p:nvPicPr>
          <p:cNvPr id="5" name="Graphic 4" descr="Rocket outline">
            <a:extLst>
              <a:ext uri="{FF2B5EF4-FFF2-40B4-BE49-F238E27FC236}">
                <a16:creationId xmlns:a16="http://schemas.microsoft.com/office/drawing/2014/main" id="{AB4CCDB3-0636-2A13-1ED6-1387CD545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982" y="4055470"/>
            <a:ext cx="540000" cy="540000"/>
          </a:xfrm>
          <a:prstGeom prst="rect">
            <a:avLst/>
          </a:prstGeom>
        </p:spPr>
      </p:pic>
      <p:pic>
        <p:nvPicPr>
          <p:cNvPr id="6" name="Graphic 5" descr="Rocket outline">
            <a:extLst>
              <a:ext uri="{FF2B5EF4-FFF2-40B4-BE49-F238E27FC236}">
                <a16:creationId xmlns:a16="http://schemas.microsoft.com/office/drawing/2014/main" id="{61BBA2CE-359A-B933-7E04-C8A99AA83A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982" y="5063059"/>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15448">
        <p:fade/>
      </p:transition>
    </mc:Choice>
    <mc:Fallback>
      <p:transition spd="med" advTm="1544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LTWB">
            <a:extLst>
              <a:ext uri="{FF2B5EF4-FFF2-40B4-BE49-F238E27FC236}">
                <a16:creationId xmlns:a16="http://schemas.microsoft.com/office/drawing/2014/main" id="{132A499C-F096-BAFA-FCC7-C0B9143B76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LTWB">
            <a:extLst>
              <a:ext uri="{FF2B5EF4-FFF2-40B4-BE49-F238E27FC236}">
                <a16:creationId xmlns:a16="http://schemas.microsoft.com/office/drawing/2014/main" id="{DBD39449-25C7-461C-D158-9E4CB7E2F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8" y="116823"/>
            <a:ext cx="4935122" cy="320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921327"/>
      </p:ext>
    </p:extLst>
  </p:cSld>
  <p:clrMapOvr>
    <a:masterClrMapping/>
  </p:clrMapOvr>
  <mc:AlternateContent xmlns:mc="http://schemas.openxmlformats.org/markup-compatibility/2006">
    <mc:Choice xmlns:p14="http://schemas.microsoft.com/office/powerpoint/2010/main" Requires="p14">
      <p:transition spd="med" p14:dur="700" advTm="11359">
        <p:fade/>
      </p:transition>
    </mc:Choice>
    <mc:Fallback>
      <p:transition spd="med" advTm="11359">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LTWB">
            <a:extLst>
              <a:ext uri="{FF2B5EF4-FFF2-40B4-BE49-F238E27FC236}">
                <a16:creationId xmlns:a16="http://schemas.microsoft.com/office/drawing/2014/main" id="{E951B65D-FFFE-8C1E-6DDC-86443E4FAC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52297"/>
      </p:ext>
    </p:extLst>
  </p:cSld>
  <p:clrMapOvr>
    <a:masterClrMapping/>
  </p:clrMapOvr>
  <mc:AlternateContent xmlns:mc="http://schemas.openxmlformats.org/markup-compatibility/2006">
    <mc:Choice xmlns:p14="http://schemas.microsoft.com/office/powerpoint/2010/main" Requires="p14">
      <p:transition spd="med" p14:dur="700" advTm="12072">
        <p:fade/>
      </p:transition>
    </mc:Choice>
    <mc:Fallback>
      <p:transition spd="med" advTm="12072">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888626" y="2932162"/>
            <a:ext cx="10414748" cy="993676"/>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dirty="0">
                <a:latin typeface="Segoe UI" panose="020B0502040204020203" pitchFamily="34" charset="0"/>
                <a:ea typeface="Calibri" panose="020F0502020204030204" pitchFamily="34" charset="0"/>
                <a:cs typeface="Segoe UI" panose="020B0502040204020203" pitchFamily="34" charset="0"/>
              </a:rPr>
              <a:t>Identificación de </a:t>
            </a:r>
            <a:r>
              <a:rPr lang="es-CO" sz="3200" b="1" dirty="0">
                <a:latin typeface="Segoe UI" panose="020B0502040204020203" pitchFamily="34" charset="0"/>
                <a:ea typeface="Calibri" panose="020F0502020204030204" pitchFamily="34" charset="0"/>
                <a:cs typeface="Segoe UI" panose="020B0502040204020203" pitchFamily="34" charset="0"/>
              </a:rPr>
              <a:t>estaciones</a:t>
            </a:r>
          </a:p>
          <a:p>
            <a:pPr algn="ctr"/>
            <a:r>
              <a:rPr lang="es-CO" sz="3200" dirty="0">
                <a:latin typeface="Segoe UI" panose="020B0502040204020203" pitchFamily="34" charset="0"/>
                <a:ea typeface="Calibri" panose="020F0502020204030204" pitchFamily="34" charset="0"/>
                <a:cs typeface="Segoe UI" panose="020B0502040204020203" pitchFamily="34" charset="0"/>
              </a:rPr>
              <a:t> con datos de </a:t>
            </a:r>
            <a:r>
              <a:rPr lang="es-CO" sz="3200" b="1" dirty="0">
                <a:latin typeface="Segoe UI" panose="020B0502040204020203" pitchFamily="34" charset="0"/>
                <a:ea typeface="Calibri" panose="020F0502020204030204" pitchFamily="34" charset="0"/>
                <a:cs typeface="Segoe UI" panose="020B0502040204020203" pitchFamily="34" charset="0"/>
              </a:rPr>
              <a:t>precipitación</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2063221"/>
      </p:ext>
    </p:extLst>
  </p:cSld>
  <p:clrMapOvr>
    <a:masterClrMapping/>
  </p:clrMapOvr>
  <mc:AlternateContent xmlns:mc="http://schemas.openxmlformats.org/markup-compatibility/2006">
    <mc:Choice xmlns:p14="http://schemas.microsoft.com/office/powerpoint/2010/main" Requires="p14">
      <p:transition spd="med" p14:dur="700" advTm="6912">
        <p:fade/>
      </p:transition>
    </mc:Choice>
    <mc:Fallback>
      <p:transition spd="med" advTm="6912">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LTWB">
            <a:extLst>
              <a:ext uri="{FF2B5EF4-FFF2-40B4-BE49-F238E27FC236}">
                <a16:creationId xmlns:a16="http://schemas.microsoft.com/office/drawing/2014/main" id="{4F100683-A8D3-6E05-4BB1-026F16E3B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06153"/>
      </p:ext>
    </p:extLst>
  </p:cSld>
  <p:clrMapOvr>
    <a:masterClrMapping/>
  </p:clrMapOvr>
  <mc:AlternateContent xmlns:mc="http://schemas.openxmlformats.org/markup-compatibility/2006">
    <mc:Choice xmlns:p14="http://schemas.microsoft.com/office/powerpoint/2010/main" Requires="p14">
      <p:transition spd="med" p14:dur="700" advTm="10914">
        <p:fade/>
      </p:transition>
    </mc:Choice>
    <mc:Fallback>
      <p:transition spd="med" advTm="10914">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R.LTWB">
            <a:extLst>
              <a:ext uri="{FF2B5EF4-FFF2-40B4-BE49-F238E27FC236}">
                <a16:creationId xmlns:a16="http://schemas.microsoft.com/office/drawing/2014/main" id="{5C2BE949-6ACD-22DB-B60D-FDB330815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556" y="1156587"/>
            <a:ext cx="7008888" cy="454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735843"/>
      </p:ext>
    </p:extLst>
  </p:cSld>
  <p:clrMapOvr>
    <a:masterClrMapping/>
  </p:clrMapOvr>
  <mc:AlternateContent xmlns:mc="http://schemas.openxmlformats.org/markup-compatibility/2006">
    <mc:Choice xmlns:p14="http://schemas.microsoft.com/office/powerpoint/2010/main" Requires="p14">
      <p:transition spd="med" p14:dur="700" advTm="8643">
        <p:fade/>
      </p:transition>
    </mc:Choice>
    <mc:Fallback>
      <p:transition spd="med" advTm="8643">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A2CD2-9E1A-D0A6-1E99-B25EF3F1C13B}"/>
              </a:ext>
            </a:extLst>
          </p:cNvPr>
          <p:cNvPicPr>
            <a:picLocks noChangeAspect="1"/>
          </p:cNvPicPr>
          <p:nvPr/>
        </p:nvPicPr>
        <p:blipFill rotWithShape="1">
          <a:blip r:embed="rId3"/>
          <a:srcRect t="6131"/>
          <a:stretch/>
        </p:blipFill>
        <p:spPr>
          <a:xfrm>
            <a:off x="2128284" y="719496"/>
            <a:ext cx="7935432" cy="5419007"/>
          </a:xfrm>
          <a:prstGeom prst="rect">
            <a:avLst/>
          </a:prstGeom>
        </p:spPr>
      </p:pic>
    </p:spTree>
    <p:extLst>
      <p:ext uri="{BB962C8B-B14F-4D97-AF65-F5344CB8AC3E}">
        <p14:creationId xmlns:p14="http://schemas.microsoft.com/office/powerpoint/2010/main" val="1446367343"/>
      </p:ext>
    </p:extLst>
  </p:cSld>
  <p:clrMapOvr>
    <a:masterClrMapping/>
  </p:clrMapOvr>
  <mc:AlternateContent xmlns:mc="http://schemas.openxmlformats.org/markup-compatibility/2006">
    <mc:Choice xmlns:p14="http://schemas.microsoft.com/office/powerpoint/2010/main" Requires="p14">
      <p:transition spd="med" p14:dur="700" advTm="8881">
        <p:fade/>
      </p:transition>
    </mc:Choice>
    <mc:Fallback>
      <p:transition spd="med" advTm="8881">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A3B4E1-1B2A-3925-1CD4-81230587DFED}"/>
              </a:ext>
            </a:extLst>
          </p:cNvPr>
          <p:cNvPicPr>
            <a:picLocks noChangeAspect="1"/>
          </p:cNvPicPr>
          <p:nvPr/>
        </p:nvPicPr>
        <p:blipFill>
          <a:blip r:embed="rId3"/>
          <a:stretch>
            <a:fillRect/>
          </a:stretch>
        </p:blipFill>
        <p:spPr>
          <a:xfrm>
            <a:off x="2118757" y="718759"/>
            <a:ext cx="7954485" cy="5420481"/>
          </a:xfrm>
          <a:prstGeom prst="rect">
            <a:avLst/>
          </a:prstGeom>
        </p:spPr>
      </p:pic>
    </p:spTree>
    <p:extLst>
      <p:ext uri="{BB962C8B-B14F-4D97-AF65-F5344CB8AC3E}">
        <p14:creationId xmlns:p14="http://schemas.microsoft.com/office/powerpoint/2010/main" val="1638613445"/>
      </p:ext>
    </p:extLst>
  </p:cSld>
  <p:clrMapOvr>
    <a:masterClrMapping/>
  </p:clrMapOvr>
  <mc:AlternateContent xmlns:mc="http://schemas.openxmlformats.org/markup-compatibility/2006">
    <mc:Choice xmlns:p14="http://schemas.microsoft.com/office/powerpoint/2010/main" Requires="p14">
      <p:transition spd="med" p14:dur="700" advTm="13055">
        <p:fade/>
      </p:transition>
    </mc:Choice>
    <mc:Fallback>
      <p:transition spd="med" advTm="13055">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R.LTWB">
            <a:extLst>
              <a:ext uri="{FF2B5EF4-FFF2-40B4-BE49-F238E27FC236}">
                <a16:creationId xmlns:a16="http://schemas.microsoft.com/office/drawing/2014/main" id="{504E4E70-9CDF-E944-0082-0A73C0E3D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979066"/>
      </p:ext>
    </p:extLst>
  </p:cSld>
  <p:clrMapOvr>
    <a:masterClrMapping/>
  </p:clrMapOvr>
  <mc:AlternateContent xmlns:mc="http://schemas.openxmlformats.org/markup-compatibility/2006">
    <mc:Choice xmlns:p14="http://schemas.microsoft.com/office/powerpoint/2010/main" Requires="p14">
      <p:transition spd="med" p14:dur="700" advTm="10907">
        <p:fade/>
      </p:transition>
    </mc:Choice>
    <mc:Fallback>
      <p:transition spd="med" advTm="10907">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R.LTWB">
            <a:extLst>
              <a:ext uri="{FF2B5EF4-FFF2-40B4-BE49-F238E27FC236}">
                <a16:creationId xmlns:a16="http://schemas.microsoft.com/office/drawing/2014/main" id="{E642735D-6598-088B-194F-0369892A94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952038"/>
      </p:ext>
    </p:extLst>
  </p:cSld>
  <p:clrMapOvr>
    <a:masterClrMapping/>
  </p:clrMapOvr>
  <mc:AlternateContent xmlns:mc="http://schemas.openxmlformats.org/markup-compatibility/2006">
    <mc:Choice xmlns:p14="http://schemas.microsoft.com/office/powerpoint/2010/main" Requires="p14">
      <p:transition spd="med" p14:dur="700" advTm="9633">
        <p:fade/>
      </p:transition>
    </mc:Choice>
    <mc:Fallback>
      <p:transition spd="med" advTm="9633">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888626" y="2932162"/>
            <a:ext cx="10414748" cy="993676"/>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dirty="0">
                <a:latin typeface="Segoe UI" panose="020B0502040204020203" pitchFamily="34" charset="0"/>
                <a:ea typeface="Calibri" panose="020F0502020204030204" pitchFamily="34" charset="0"/>
                <a:cs typeface="Segoe UI" panose="020B0502040204020203" pitchFamily="34" charset="0"/>
              </a:rPr>
              <a:t>Identificación de </a:t>
            </a:r>
            <a:r>
              <a:rPr lang="es-CO" sz="3200" b="1" dirty="0">
                <a:latin typeface="Segoe UI" panose="020B0502040204020203" pitchFamily="34" charset="0"/>
                <a:ea typeface="Calibri" panose="020F0502020204030204" pitchFamily="34" charset="0"/>
                <a:cs typeface="Segoe UI" panose="020B0502040204020203" pitchFamily="34" charset="0"/>
              </a:rPr>
              <a:t>estaciones</a:t>
            </a:r>
            <a:r>
              <a:rPr lang="es-CO" sz="3200" dirty="0">
                <a:latin typeface="Segoe UI" panose="020B0502040204020203" pitchFamily="34" charset="0"/>
                <a:ea typeface="Calibri" panose="020F0502020204030204" pitchFamily="34" charset="0"/>
                <a:cs typeface="Segoe UI" panose="020B0502040204020203" pitchFamily="34" charset="0"/>
              </a:rPr>
              <a:t> con datos</a:t>
            </a:r>
          </a:p>
          <a:p>
            <a:pPr algn="ctr"/>
            <a:r>
              <a:rPr lang="es-CO" sz="3200" dirty="0">
                <a:latin typeface="Segoe UI" panose="020B0502040204020203" pitchFamily="34" charset="0"/>
                <a:ea typeface="Calibri" panose="020F0502020204030204" pitchFamily="34" charset="0"/>
                <a:cs typeface="Segoe UI" panose="020B0502040204020203" pitchFamily="34" charset="0"/>
              </a:rPr>
              <a:t>de </a:t>
            </a:r>
            <a:r>
              <a:rPr lang="es-CO" sz="3200" b="1" dirty="0">
                <a:latin typeface="Segoe UI" panose="020B0502040204020203" pitchFamily="34" charset="0"/>
                <a:ea typeface="Calibri" panose="020F0502020204030204" pitchFamily="34" charset="0"/>
                <a:cs typeface="Segoe UI" panose="020B0502040204020203" pitchFamily="34" charset="0"/>
              </a:rPr>
              <a:t>temperatura del aire</a:t>
            </a:r>
            <a:r>
              <a:rPr lang="es-CO" sz="3200" dirty="0">
                <a:latin typeface="Segoe UI" panose="020B0502040204020203" pitchFamily="34" charset="0"/>
                <a:ea typeface="Calibri" panose="020F0502020204030204" pitchFamily="34" charset="0"/>
                <a:cs typeface="Segoe UI" panose="020B0502040204020203" pitchFamily="34" charset="0"/>
              </a:rPr>
              <a:t> cerca al suelo</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66094659"/>
      </p:ext>
    </p:extLst>
  </p:cSld>
  <p:clrMapOvr>
    <a:masterClrMapping/>
  </p:clrMapOvr>
  <mc:AlternateContent xmlns:mc="http://schemas.openxmlformats.org/markup-compatibility/2006">
    <mc:Choice xmlns:p14="http://schemas.microsoft.com/office/powerpoint/2010/main" Requires="p14">
      <p:transition spd="med" p14:dur="700" advTm="5761">
        <p:fade/>
      </p:transition>
    </mc:Choice>
    <mc:Fallback>
      <p:transition spd="med" advTm="576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498768" y="1013011"/>
            <a:ext cx="9194463" cy="4831977"/>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Seleccionar, exportar e integrar las estaciones del IDEAM y de otras entidades dentro del polígono aferente definido.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Calcular la longitud hipotética de las series a partir de la fecha de instalación y suspensión de las estaciones utilizando Python Script.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Calcular la longitud hipotética de las series dentro de una ventana de tiempo establecida a partir de la fecha de instalación y suspensión de las estaciones utilizando Python Script.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representar, graficar y analizar las longitudes hipotéticas de series para estaciones que contienen datos de precipitación, temperatura del aire cerca del suelo, evaporación potencial, nivel de lámina y caudal en ríos.</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0" y="959101"/>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0" y="1969245"/>
            <a:ext cx="540000" cy="540000"/>
          </a:xfrm>
          <a:prstGeom prst="rect">
            <a:avLst/>
          </a:prstGeom>
        </p:spPr>
      </p:pic>
      <p:pic>
        <p:nvPicPr>
          <p:cNvPr id="4" name="Graphic 3" descr="Rocket outline">
            <a:extLst>
              <a:ext uri="{FF2B5EF4-FFF2-40B4-BE49-F238E27FC236}">
                <a16:creationId xmlns:a16="http://schemas.microsoft.com/office/drawing/2014/main" id="{3552E94E-76CF-A17F-271A-4A0DC9097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0" y="2934882"/>
            <a:ext cx="540000" cy="540000"/>
          </a:xfrm>
          <a:prstGeom prst="rect">
            <a:avLst/>
          </a:prstGeom>
        </p:spPr>
      </p:pic>
      <p:pic>
        <p:nvPicPr>
          <p:cNvPr id="5" name="Graphic 4" descr="Rocket outline">
            <a:extLst>
              <a:ext uri="{FF2B5EF4-FFF2-40B4-BE49-F238E27FC236}">
                <a16:creationId xmlns:a16="http://schemas.microsoft.com/office/drawing/2014/main" id="{AB4CCDB3-0636-2A13-1ED6-1387CD545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850" y="4252696"/>
            <a:ext cx="540000" cy="540000"/>
          </a:xfrm>
          <a:prstGeom prst="rect">
            <a:avLst/>
          </a:prstGeom>
        </p:spPr>
      </p:pic>
    </p:spTree>
    <p:extLst>
      <p:ext uri="{BB962C8B-B14F-4D97-AF65-F5344CB8AC3E}">
        <p14:creationId xmlns:p14="http://schemas.microsoft.com/office/powerpoint/2010/main" val="1652901671"/>
      </p:ext>
    </p:extLst>
  </p:cSld>
  <p:clrMapOvr>
    <a:masterClrMapping/>
  </p:clrMapOvr>
  <mc:AlternateContent xmlns:mc="http://schemas.openxmlformats.org/markup-compatibility/2006">
    <mc:Choice xmlns:p14="http://schemas.microsoft.com/office/powerpoint/2010/main" Requires="p14">
      <p:transition spd="med" p14:dur="700" advTm="15583">
        <p:fade/>
      </p:transition>
    </mc:Choice>
    <mc:Fallback>
      <p:transition spd="med" advTm="15583">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R.LTWB">
            <a:extLst>
              <a:ext uri="{FF2B5EF4-FFF2-40B4-BE49-F238E27FC236}">
                <a16:creationId xmlns:a16="http://schemas.microsoft.com/office/drawing/2014/main" id="{FB5B4DC7-A03E-815B-B56F-63DED256A9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5"/>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437453"/>
      </p:ext>
    </p:extLst>
  </p:cSld>
  <p:clrMapOvr>
    <a:masterClrMapping/>
  </p:clrMapOvr>
  <mc:AlternateContent xmlns:mc="http://schemas.openxmlformats.org/markup-compatibility/2006">
    <mc:Choice xmlns:p14="http://schemas.microsoft.com/office/powerpoint/2010/main" Requires="p14">
      <p:transition spd="med" p14:dur="700" advTm="12402">
        <p:fade/>
      </p:transition>
    </mc:Choice>
    <mc:Fallback>
      <p:transition spd="med" advTm="12402">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EB8C9B-1A37-4DF8-7027-F1610AFD6CDE}"/>
              </a:ext>
            </a:extLst>
          </p:cNvPr>
          <p:cNvPicPr>
            <a:picLocks noChangeAspect="1"/>
          </p:cNvPicPr>
          <p:nvPr/>
        </p:nvPicPr>
        <p:blipFill>
          <a:blip r:embed="rId3"/>
          <a:stretch>
            <a:fillRect/>
          </a:stretch>
        </p:blipFill>
        <p:spPr>
          <a:xfrm>
            <a:off x="1905000" y="96398"/>
            <a:ext cx="8381999" cy="6665204"/>
          </a:xfrm>
          <a:prstGeom prst="rect">
            <a:avLst/>
          </a:prstGeom>
        </p:spPr>
      </p:pic>
    </p:spTree>
    <p:extLst>
      <p:ext uri="{BB962C8B-B14F-4D97-AF65-F5344CB8AC3E}">
        <p14:creationId xmlns:p14="http://schemas.microsoft.com/office/powerpoint/2010/main" val="45161619"/>
      </p:ext>
    </p:extLst>
  </p:cSld>
  <p:clrMapOvr>
    <a:masterClrMapping/>
  </p:clrMapOvr>
  <mc:AlternateContent xmlns:mc="http://schemas.openxmlformats.org/markup-compatibility/2006">
    <mc:Choice xmlns:p14="http://schemas.microsoft.com/office/powerpoint/2010/main" Requires="p14">
      <p:transition spd="med" p14:dur="700" advTm="9340">
        <p:fade/>
      </p:transition>
    </mc:Choice>
    <mc:Fallback>
      <p:transition spd="med" advTm="934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R.LTWB">
            <a:extLst>
              <a:ext uri="{FF2B5EF4-FFF2-40B4-BE49-F238E27FC236}">
                <a16:creationId xmlns:a16="http://schemas.microsoft.com/office/drawing/2014/main" id="{37BFDD24-CBBF-1FBE-F934-4CF432386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00743"/>
      </p:ext>
    </p:extLst>
  </p:cSld>
  <p:clrMapOvr>
    <a:masterClrMapping/>
  </p:clrMapOvr>
  <mc:AlternateContent xmlns:mc="http://schemas.openxmlformats.org/markup-compatibility/2006">
    <mc:Choice xmlns:p14="http://schemas.microsoft.com/office/powerpoint/2010/main" Requires="p14">
      <p:transition spd="med" p14:dur="700" advTm="11185">
        <p:fade/>
      </p:transition>
    </mc:Choice>
    <mc:Fallback>
      <p:transition spd="med" advTm="11185">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R.LTWB">
            <a:extLst>
              <a:ext uri="{FF2B5EF4-FFF2-40B4-BE49-F238E27FC236}">
                <a16:creationId xmlns:a16="http://schemas.microsoft.com/office/drawing/2014/main" id="{BB3144BA-D296-62FF-0832-A200B0B41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136367"/>
      </p:ext>
    </p:extLst>
  </p:cSld>
  <p:clrMapOvr>
    <a:masterClrMapping/>
  </p:clrMapOvr>
  <mc:AlternateContent xmlns:mc="http://schemas.openxmlformats.org/markup-compatibility/2006">
    <mc:Choice xmlns:p14="http://schemas.microsoft.com/office/powerpoint/2010/main" Requires="p14">
      <p:transition spd="med" p14:dur="700" advTm="14475">
        <p:fade/>
      </p:transition>
    </mc:Choice>
    <mc:Fallback>
      <p:transition spd="med" advTm="14475">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R.LTWB">
            <a:extLst>
              <a:ext uri="{FF2B5EF4-FFF2-40B4-BE49-F238E27FC236}">
                <a16:creationId xmlns:a16="http://schemas.microsoft.com/office/drawing/2014/main" id="{A9494897-17C5-8DF2-5116-CC84DD6A6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004911"/>
      </p:ext>
    </p:extLst>
  </p:cSld>
  <p:clrMapOvr>
    <a:masterClrMapping/>
  </p:clrMapOvr>
  <mc:AlternateContent xmlns:mc="http://schemas.openxmlformats.org/markup-compatibility/2006">
    <mc:Choice xmlns:p14="http://schemas.microsoft.com/office/powerpoint/2010/main" Requires="p14">
      <p:transition spd="med" p14:dur="700" advTm="8029">
        <p:fade/>
      </p:transition>
    </mc:Choice>
    <mc:Fallback>
      <p:transition spd="med" advTm="8029">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R.LTWB">
            <a:extLst>
              <a:ext uri="{FF2B5EF4-FFF2-40B4-BE49-F238E27FC236}">
                <a16:creationId xmlns:a16="http://schemas.microsoft.com/office/drawing/2014/main" id="{ACF902FC-40DB-3797-D118-6EBC441690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5" r="58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409499"/>
      </p:ext>
    </p:extLst>
  </p:cSld>
  <p:clrMapOvr>
    <a:masterClrMapping/>
  </p:clrMapOvr>
  <mc:AlternateContent xmlns:mc="http://schemas.openxmlformats.org/markup-compatibility/2006">
    <mc:Choice xmlns:p14="http://schemas.microsoft.com/office/powerpoint/2010/main" Requires="p14">
      <p:transition spd="med" p14:dur="700" advTm="9015">
        <p:fade/>
      </p:transition>
    </mc:Choice>
    <mc:Fallback>
      <p:transition spd="med" advTm="9015">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888626" y="2932162"/>
            <a:ext cx="10414748" cy="993676"/>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dirty="0">
                <a:latin typeface="Segoe UI" panose="020B0502040204020203" pitchFamily="34" charset="0"/>
                <a:ea typeface="Calibri" panose="020F0502020204030204" pitchFamily="34" charset="0"/>
                <a:cs typeface="Segoe UI" panose="020B0502040204020203" pitchFamily="34" charset="0"/>
              </a:rPr>
              <a:t>Identificación de </a:t>
            </a:r>
            <a:r>
              <a:rPr lang="es-CO" sz="3200" b="1" dirty="0">
                <a:latin typeface="Segoe UI" panose="020B0502040204020203" pitchFamily="34" charset="0"/>
                <a:ea typeface="Calibri" panose="020F0502020204030204" pitchFamily="34" charset="0"/>
                <a:cs typeface="Segoe UI" panose="020B0502040204020203" pitchFamily="34" charset="0"/>
              </a:rPr>
              <a:t>estaciones</a:t>
            </a:r>
            <a:r>
              <a:rPr lang="es-CO" sz="3200" dirty="0">
                <a:latin typeface="Segoe UI" panose="020B0502040204020203" pitchFamily="34" charset="0"/>
                <a:ea typeface="Calibri" panose="020F0502020204030204" pitchFamily="34" charset="0"/>
                <a:cs typeface="Segoe UI" panose="020B0502040204020203" pitchFamily="34" charset="0"/>
              </a:rPr>
              <a:t> con datos de </a:t>
            </a:r>
            <a:r>
              <a:rPr lang="es-CO" sz="3200" b="1" dirty="0">
                <a:latin typeface="Segoe UI" panose="020B0502040204020203" pitchFamily="34" charset="0"/>
                <a:ea typeface="Calibri" panose="020F0502020204030204" pitchFamily="34" charset="0"/>
                <a:cs typeface="Segoe UI" panose="020B0502040204020203" pitchFamily="34" charset="0"/>
              </a:rPr>
              <a:t>evaporación potencial</a:t>
            </a:r>
            <a:r>
              <a:rPr lang="es-CO" sz="3200" dirty="0">
                <a:latin typeface="Segoe UI" panose="020B0502040204020203" pitchFamily="34" charset="0"/>
                <a:ea typeface="Calibri" panose="020F0502020204030204" pitchFamily="34" charset="0"/>
                <a:cs typeface="Segoe UI" panose="020B0502040204020203" pitchFamily="34" charset="0"/>
              </a:rPr>
              <a:t> y datos de </a:t>
            </a:r>
            <a:r>
              <a:rPr lang="es-CO" sz="3200" b="1" dirty="0">
                <a:latin typeface="Segoe UI" panose="020B0502040204020203" pitchFamily="34" charset="0"/>
                <a:ea typeface="Calibri" panose="020F0502020204030204" pitchFamily="34" charset="0"/>
                <a:cs typeface="Segoe UI" panose="020B0502040204020203" pitchFamily="34" charset="0"/>
              </a:rPr>
              <a:t>nivel de lámina </a:t>
            </a:r>
            <a:r>
              <a:rPr lang="es-CO" sz="3200" dirty="0">
                <a:latin typeface="Segoe UI" panose="020B0502040204020203" pitchFamily="34" charset="0"/>
                <a:ea typeface="Calibri" panose="020F0502020204030204" pitchFamily="34" charset="0"/>
                <a:cs typeface="Segoe UI" panose="020B0502040204020203" pitchFamily="34" charset="0"/>
              </a:rPr>
              <a:t>de agua en </a:t>
            </a:r>
            <a:r>
              <a:rPr lang="es-CO" sz="3200" b="1" dirty="0">
                <a:latin typeface="Segoe UI" panose="020B0502040204020203" pitchFamily="34" charset="0"/>
                <a:ea typeface="Calibri" panose="020F0502020204030204" pitchFamily="34" charset="0"/>
                <a:cs typeface="Segoe UI" panose="020B0502040204020203" pitchFamily="34" charset="0"/>
              </a:rPr>
              <a:t>ríos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34575347"/>
      </p:ext>
    </p:extLst>
  </p:cSld>
  <p:clrMapOvr>
    <a:masterClrMapping/>
  </p:clrMapOvr>
  <mc:AlternateContent xmlns:mc="http://schemas.openxmlformats.org/markup-compatibility/2006">
    <mc:Choice xmlns:p14="http://schemas.microsoft.com/office/powerpoint/2010/main" Requires="p14">
      <p:transition spd="med" p14:dur="700" advTm="9375">
        <p:fade/>
      </p:transition>
    </mc:Choice>
    <mc:Fallback>
      <p:transition spd="med" advTm="9375">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R.LTWB">
            <a:extLst>
              <a:ext uri="{FF2B5EF4-FFF2-40B4-BE49-F238E27FC236}">
                <a16:creationId xmlns:a16="http://schemas.microsoft.com/office/drawing/2014/main" id="{FA5F6B94-D9DF-D359-4E8A-C2365CA0F0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93035"/>
      </p:ext>
    </p:extLst>
  </p:cSld>
  <p:clrMapOvr>
    <a:masterClrMapping/>
  </p:clrMapOvr>
  <mc:AlternateContent xmlns:mc="http://schemas.openxmlformats.org/markup-compatibility/2006">
    <mc:Choice xmlns:p14="http://schemas.microsoft.com/office/powerpoint/2010/main" Requires="p14">
      <p:transition spd="med" p14:dur="700" advTm="4310">
        <p:fade/>
      </p:transition>
    </mc:Choice>
    <mc:Fallback>
      <p:transition spd="med" advTm="431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R.LTWB">
            <a:extLst>
              <a:ext uri="{FF2B5EF4-FFF2-40B4-BE49-F238E27FC236}">
                <a16:creationId xmlns:a16="http://schemas.microsoft.com/office/drawing/2014/main" id="{1638DF4D-319F-4B19-8F10-0DEE7E649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46009"/>
      </p:ext>
    </p:extLst>
  </p:cSld>
  <p:clrMapOvr>
    <a:masterClrMapping/>
  </p:clrMapOvr>
  <mc:AlternateContent xmlns:mc="http://schemas.openxmlformats.org/markup-compatibility/2006">
    <mc:Choice xmlns:p14="http://schemas.microsoft.com/office/powerpoint/2010/main" Requires="p14">
      <p:transition spd="med" p14:dur="700" advTm="7964">
        <p:fade/>
      </p:transition>
    </mc:Choice>
    <mc:Fallback>
      <p:transition spd="med" advTm="7964">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3728">
        <p:fade/>
      </p:transition>
    </mc:Choice>
    <mc:Fallback>
      <p:transition spd="med" advTm="372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135926" y="2936610"/>
            <a:ext cx="9920148" cy="98477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Conceptos y atributos</a:t>
            </a:r>
            <a:r>
              <a:rPr lang="es-CO" sz="3200" dirty="0">
                <a:latin typeface="Segoe UI" panose="020B0502040204020203" pitchFamily="34" charset="0"/>
                <a:ea typeface="Calibri" panose="020F0502020204030204" pitchFamily="34" charset="0"/>
                <a:cs typeface="Segoe UI" panose="020B0502040204020203" pitchFamily="34" charset="0"/>
              </a:rPr>
              <a:t> que componen el </a:t>
            </a:r>
            <a:r>
              <a:rPr lang="es-CO" sz="3200" b="1" dirty="0">
                <a:latin typeface="Segoe UI" panose="020B0502040204020203" pitchFamily="34" charset="0"/>
                <a:ea typeface="Calibri" panose="020F0502020204030204" pitchFamily="34" charset="0"/>
                <a:cs typeface="Segoe UI" panose="020B0502040204020203" pitchFamily="34" charset="0"/>
              </a:rPr>
              <a:t>catálogo nacional de estaciones</a:t>
            </a:r>
            <a:r>
              <a:rPr lang="es-CO" sz="3200" dirty="0">
                <a:latin typeface="Segoe UI" panose="020B0502040204020203" pitchFamily="34" charset="0"/>
                <a:ea typeface="Calibri" panose="020F0502020204030204" pitchFamily="34" charset="0"/>
                <a:cs typeface="Segoe UI" panose="020B0502040204020203" pitchFamily="34" charset="0"/>
              </a:rPr>
              <a:t> y especificaciones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14730747"/>
      </p:ext>
    </p:extLst>
  </p:cSld>
  <p:clrMapOvr>
    <a:masterClrMapping/>
  </p:clrMapOvr>
  <mc:AlternateContent xmlns:mc="http://schemas.openxmlformats.org/markup-compatibility/2006">
    <mc:Choice xmlns:p14="http://schemas.microsoft.com/office/powerpoint/2010/main" Requires="p14">
      <p:transition spd="med" p14:dur="700" advTm="2973">
        <p:fade/>
      </p:transition>
    </mc:Choice>
    <mc:Fallback>
      <p:transition spd="med" advTm="2973">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12295">
        <p:fade/>
      </p:transition>
    </mc:Choice>
    <mc:Fallback>
      <p:transition spd="med" advTm="12295">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3"/>
            <a:ext cx="8280964" cy="1697551"/>
          </a:xfrm>
        </p:spPr>
        <p:txBody>
          <a:bodyPr anchor="t" anchorCtr="0">
            <a:normAutofit/>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selección de estaciones para la zona de estudio,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12132">
        <p:fade/>
      </p:transition>
    </mc:Choice>
    <mc:Fallback>
      <p:transition spd="med" advTm="12132">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6741">
        <p:fade/>
      </p:transition>
    </mc:Choice>
    <mc:Fallback>
      <p:transition spd="med" advTm="67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D5962BFF-8BD9-3EE5-B203-58840248D2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2117" y="0"/>
            <a:ext cx="5927765" cy="6857999"/>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22424">
        <p:fade/>
      </p:transition>
    </mc:Choice>
    <mc:Fallback>
      <p:transition spd="med" advTm="22424">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C585B2-F3F4-40F4-8141-DE2C41EEB8D5}"/>
              </a:ext>
            </a:extLst>
          </p:cNvPr>
          <p:cNvPicPr>
            <a:picLocks noChangeAspect="1"/>
          </p:cNvPicPr>
          <p:nvPr/>
        </p:nvPicPr>
        <p:blipFill>
          <a:blip r:embed="rId3"/>
          <a:stretch>
            <a:fillRect/>
          </a:stretch>
        </p:blipFill>
        <p:spPr>
          <a:xfrm>
            <a:off x="1056000" y="161525"/>
            <a:ext cx="10080000" cy="6534949"/>
          </a:xfrm>
          <a:prstGeom prst="rect">
            <a:avLst/>
          </a:prstGeom>
        </p:spPr>
      </p:pic>
      <p:sp>
        <p:nvSpPr>
          <p:cNvPr id="14" name="Title 1">
            <a:extLst>
              <a:ext uri="{FF2B5EF4-FFF2-40B4-BE49-F238E27FC236}">
                <a16:creationId xmlns:a16="http://schemas.microsoft.com/office/drawing/2014/main" id="{103294C5-33B8-4813-E168-56F282EFA0C1}"/>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Categorías</a:t>
            </a:r>
            <a:r>
              <a:rPr lang="es-CO" sz="3200" dirty="0">
                <a:latin typeface="Segoe UI" panose="020B0502040204020203" pitchFamily="34" charset="0"/>
                <a:ea typeface="Calibri" panose="020F0502020204030204" pitchFamily="34" charset="0"/>
                <a:cs typeface="Segoe UI" panose="020B0502040204020203" pitchFamily="34" charset="0"/>
              </a:rPr>
              <a:t> de estaciones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6204637"/>
      </p:ext>
    </p:extLst>
  </p:cSld>
  <p:clrMapOvr>
    <a:masterClrMapping/>
  </p:clrMapOvr>
  <mc:AlternateContent xmlns:mc="http://schemas.openxmlformats.org/markup-compatibility/2006">
    <mc:Choice xmlns:p14="http://schemas.microsoft.com/office/powerpoint/2010/main" Requires="p14">
      <p:transition spd="med" p14:dur="700" advTm="6527">
        <p:fade/>
      </p:transition>
    </mc:Choice>
    <mc:Fallback>
      <p:transition spd="med" advTm="652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ECEA8E-E624-47D7-E435-32C2742EA271}"/>
              </a:ext>
            </a:extLst>
          </p:cNvPr>
          <p:cNvGrpSpPr>
            <a:grpSpLocks noChangeAspect="1"/>
          </p:cNvGrpSpPr>
          <p:nvPr/>
        </p:nvGrpSpPr>
        <p:grpSpPr>
          <a:xfrm>
            <a:off x="1056000" y="758264"/>
            <a:ext cx="10080000" cy="5341471"/>
            <a:chOff x="42017" y="160203"/>
            <a:chExt cx="12107965" cy="6416105"/>
          </a:xfrm>
        </p:grpSpPr>
        <p:pic>
          <p:nvPicPr>
            <p:cNvPr id="3" name="Picture 2">
              <a:extLst>
                <a:ext uri="{FF2B5EF4-FFF2-40B4-BE49-F238E27FC236}">
                  <a16:creationId xmlns:a16="http://schemas.microsoft.com/office/drawing/2014/main" id="{EA3FECB6-C010-DBE8-353F-855C13A79D3E}"/>
                </a:ext>
              </a:extLst>
            </p:cNvPr>
            <p:cNvPicPr>
              <a:picLocks noChangeAspect="1"/>
            </p:cNvPicPr>
            <p:nvPr/>
          </p:nvPicPr>
          <p:blipFill>
            <a:blip r:embed="rId3"/>
            <a:stretch>
              <a:fillRect/>
            </a:stretch>
          </p:blipFill>
          <p:spPr>
            <a:xfrm>
              <a:off x="42017" y="622352"/>
              <a:ext cx="12107965" cy="5953956"/>
            </a:xfrm>
            <a:prstGeom prst="rect">
              <a:avLst/>
            </a:prstGeom>
          </p:spPr>
        </p:pic>
        <p:pic>
          <p:nvPicPr>
            <p:cNvPr id="5" name="Picture 4">
              <a:extLst>
                <a:ext uri="{FF2B5EF4-FFF2-40B4-BE49-F238E27FC236}">
                  <a16:creationId xmlns:a16="http://schemas.microsoft.com/office/drawing/2014/main" id="{F0FE4587-2E81-446E-C152-BEE4C914D8A1}"/>
                </a:ext>
              </a:extLst>
            </p:cNvPr>
            <p:cNvPicPr>
              <a:picLocks noChangeAspect="1"/>
            </p:cNvPicPr>
            <p:nvPr/>
          </p:nvPicPr>
          <p:blipFill>
            <a:blip r:embed="rId4"/>
            <a:stretch>
              <a:fillRect/>
            </a:stretch>
          </p:blipFill>
          <p:spPr>
            <a:xfrm>
              <a:off x="55746" y="160203"/>
              <a:ext cx="12094236" cy="495369"/>
            </a:xfrm>
            <a:prstGeom prst="rect">
              <a:avLst/>
            </a:prstGeom>
          </p:spPr>
        </p:pic>
      </p:grpSp>
      <p:sp>
        <p:nvSpPr>
          <p:cNvPr id="7" name="Title 1">
            <a:extLst>
              <a:ext uri="{FF2B5EF4-FFF2-40B4-BE49-F238E27FC236}">
                <a16:creationId xmlns:a16="http://schemas.microsoft.com/office/drawing/2014/main" id="{4B8B910F-2066-5073-014E-DCCA3523C5B9}"/>
              </a:ext>
            </a:extLst>
          </p:cNvPr>
          <p:cNvSpPr txBox="1">
            <a:spLocks/>
          </p:cNvSpPr>
          <p:nvPr/>
        </p:nvSpPr>
        <p:spPr>
          <a:xfrm rot="16200000">
            <a:off x="-2834142" y="3182806"/>
            <a:ext cx="6858002" cy="492389"/>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200" b="1" dirty="0">
                <a:latin typeface="Segoe UI" panose="020B0502040204020203" pitchFamily="34" charset="0"/>
                <a:ea typeface="Calibri" panose="020F0502020204030204" pitchFamily="34" charset="0"/>
                <a:cs typeface="Segoe UI" panose="020B0502040204020203" pitchFamily="34" charset="0"/>
              </a:rPr>
              <a:t>Categorías</a:t>
            </a:r>
            <a:r>
              <a:rPr lang="es-CO" sz="3200" dirty="0">
                <a:latin typeface="Segoe UI" panose="020B0502040204020203" pitchFamily="34" charset="0"/>
                <a:ea typeface="Calibri" panose="020F0502020204030204" pitchFamily="34" charset="0"/>
                <a:cs typeface="Segoe UI" panose="020B0502040204020203" pitchFamily="34" charset="0"/>
              </a:rPr>
              <a:t> de estaciones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00995162"/>
      </p:ext>
    </p:extLst>
  </p:cSld>
  <p:clrMapOvr>
    <a:masterClrMapping/>
  </p:clrMapOvr>
  <mc:AlternateContent xmlns:mc="http://schemas.openxmlformats.org/markup-compatibility/2006">
    <mc:Choice xmlns:p14="http://schemas.microsoft.com/office/powerpoint/2010/main" Requires="p14">
      <p:transition spd="med" p14:dur="700" advTm="7439">
        <p:fade/>
      </p:transition>
    </mc:Choice>
    <mc:Fallback>
      <p:transition spd="med" advTm="7439">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2.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1948</TotalTime>
  <Words>645</Words>
  <Application>Microsoft Office PowerPoint</Application>
  <PresentationFormat>Widescreen</PresentationFormat>
  <Paragraphs>95</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Segoe UI</vt:lpstr>
      <vt:lpstr>Segoe UI Light</vt:lpstr>
      <vt:lpstr>Tema de R.TeachingResearchGuide</vt:lpstr>
      <vt:lpstr>Catálogo nacional de estaciones - CNE y selección de estaciones para la zona de estudio</vt:lpstr>
      <vt:lpstr>Luego de la definición del caso de estudio realizada en la Sección 1, es necesario identificar la red de estaciones terrestres que serán utilizadas para el análisis de las diferentes variables hidroclimatológicas.</vt:lpstr>
      <vt:lpstr>PowerPoint Presentation</vt:lpstr>
      <vt:lpstr>Descargar el catálogo nacional de estaciones - CNE del IDEAM y de otras estaciones de Colombia.  Conocer las categorías de las estaciones hidroclimatológicas y que tipo de observaciones realizan.  Conocer los estados, tecnologías y niveles de aprobación de los datos en estaciones.  Identificar los atributos contenidos en el catálogo de objetos del CNE.  Crear el polígono aferente a la envolvente de la zona de estudio para la selección de las estaciones requeridas.</vt:lpstr>
      <vt:lpstr>Seleccionar, exportar e integrar las estaciones del IDEAM y de otras entidades dentro del polígono aferente definido.  Calcular la longitud hipotética de las series a partir de la fecha de instalación y suspensión de las estaciones utilizando Python Script.  Calcular la longitud hipotética de las series dentro de una ventana de tiempo establecida a partir de la fecha de instalación y suspensión de las estaciones utilizando Python Script.  Identificar, representar, graficar y analizar las longitudes hipotéticas de series para estaciones que contienen datos de precipitación, temperatura del aire cerca del suelo, evaporación potencial, nivel de lámina y caudal en ríos.</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Ancho (este - oeste ) = -72.808322° - -74.315834° = 1.507512°  Alto (norte - sur) = 10.940833° - 8.662500° = 2.278333°  Menor dimensión = ancho 1.507512°  1/20 menor dimensión = 0.0753756°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selección de estaciones para la zona de estudio,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135</cp:revision>
  <dcterms:created xsi:type="dcterms:W3CDTF">2022-08-04T19:07:18Z</dcterms:created>
  <dcterms:modified xsi:type="dcterms:W3CDTF">2023-02-04T14:39:19Z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